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Lst>
  <p:sldSz cy="5143500" cx="9144000"/>
  <p:notesSz cx="6858000" cy="9144000"/>
  <p:embeddedFontLst>
    <p:embeddedFont>
      <p:font typeface="Raleway"/>
      <p:regular r:id="rId139"/>
      <p:bold r:id="rId140"/>
      <p:italic r:id="rId141"/>
      <p:boldItalic r:id="rId142"/>
    </p:embeddedFont>
    <p:embeddedFont>
      <p:font typeface="Lato"/>
      <p:regular r:id="rId143"/>
      <p:bold r:id="rId144"/>
      <p:italic r:id="rId145"/>
      <p:boldItalic r:id="rId1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3" Type="http://schemas.openxmlformats.org/officeDocument/2006/relationships/font" Target="fonts/Lato-regular.fntdata"/><Relationship Id="rId142" Type="http://schemas.openxmlformats.org/officeDocument/2006/relationships/font" Target="fonts/Raleway-boldItalic.fntdata"/><Relationship Id="rId141" Type="http://schemas.openxmlformats.org/officeDocument/2006/relationships/font" Target="fonts/Raleway-italic.fntdata"/><Relationship Id="rId140" Type="http://schemas.openxmlformats.org/officeDocument/2006/relationships/font" Target="fonts/Raleway-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146" Type="http://schemas.openxmlformats.org/officeDocument/2006/relationships/font" Target="fonts/Lato-boldItalic.fntdata"/><Relationship Id="rId7" Type="http://schemas.openxmlformats.org/officeDocument/2006/relationships/slide" Target="slides/slide1.xml"/><Relationship Id="rId145" Type="http://schemas.openxmlformats.org/officeDocument/2006/relationships/font" Target="fonts/Lato-italic.fntdata"/><Relationship Id="rId8" Type="http://schemas.openxmlformats.org/officeDocument/2006/relationships/slide" Target="slides/slide2.xml"/><Relationship Id="rId144" Type="http://schemas.openxmlformats.org/officeDocument/2006/relationships/font" Target="fonts/Lato-bold.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Raleway-regular.fntdata"/><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TP7DQeGm4CVlynI3f_RW2nHQn59QUf12ds3KgH_632Jn86NVVMVPoBgH5Hp8x_-Ha1G-a0lBR00QGzxZ3pil5ly1zViDRh0T_WtEXufctaD3H-Pf_M9Zv2ckhUhFYU5Jf2rNlhUS0AGUkGd8au3--7BR5Lyn-vWaYznGWhVeA9hLSGX_YzfKESIhfNFIxohgfHtWCjAAKbcsAMa5zQGLyURo_0sl1trtJ87tV9G7GYoE0XHiMtsJCm00"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NP312i8m44Jl-Oeb9ptq1mIbKWGldXGyRzjG8ib6qbImuh_RR4jIp27BliaCGye-e0-3DQ8nsFTGeOUFWEbSWzVK0Q5LwxtsI2q3TfweqwGssuMuPm9V8LpzK4q0V26DAEO1Euw4FSWZ0va5pexApRrTG9aJZCLHyBtsnrqcdDptmKnDizkwMXljn39N2PUPo2pbbBEZDbQ8Fr8K1yXFAgymg2Ia-l-SUoLSAce7Qtu0"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eaacd86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eaacd86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TP7DQeGm4CVlynI3f_RW2nHQn59QUf12ds3KgH_632Jn86NVVMVPoBgH5Hp8x_-Ha1G-a0lBR00QGzxZ3pil5ly1zViDRh0T_WtEXufctaD3H-Pf_M9Zv2ckhUhFYU5Jf2rNlhUS0AGUkGd8au3--7BR5Lyn-vWaYznGWhVeA9hLSGX_YzfKESIhfNFIxohgfHtWCjAAKbcsAMa5zQGLyURo_0sl1trtJ87tV9G7GYoE0XHiMtsJCm00</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beaacd8668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beaacd8668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beaacd8668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beaacd8668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beaacd8668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beaacd8668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beaacd8668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beaacd8668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beaacd8668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beaacd8668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beaacd8668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beaacd8668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beaacd8668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beaacd8668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beaacd8668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beaacd8668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beaacd8668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beaacd8668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beaacd8668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beaacd8668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eaacd866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eaacd866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http://www.plantuml.com/plantuml/uml/NP312i8m44Jl-Oeb9ptq1mIbKWGldXGyRzjG8ib6qbImuh_RR4jIp27BliaCGye-e0-3DQ8nsFTGeOUFWEbSWzVK0Q5LwxtsI2q3TfweqwGssuMuPm9V8LpzK4q0V26DAEO1Euw4FSWZ0va5pexApRrTG9aJZCLHyBtsnrqcdDptmKnDizkwMXljn39N2PUPo2pbbBEZDbQ8Fr8K1yXFAgymg2Ia-l-SUoLSAce7Qtu0</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beaacd8668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beaacd8668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beaacd8668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beaacd8668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beaacd8668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beaacd8668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beaacd8668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beaacd8668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beaacd8668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beaacd8668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beaacd8668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beaacd8668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beaacd8668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beaacd8668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beaacd8668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beaacd8668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beaacd8668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beaacd8668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beaacd8668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beaacd8668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eaacd866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eaacd866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beaacd8668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beaacd8668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b9271b049a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b9271b049a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beaacd8668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beaacd8668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beaacd8668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beaacd8668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beaacd8668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beaacd8668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beaacd8668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beaacd8668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beaacd8668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beaacd8668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beaacd8668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beaacd8668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beaacd8668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beaacd8668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beaacd8668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beaacd8668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eaacd866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eaacd8668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eaacd8668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eaacd8668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eaacd8668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eaacd8668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b9271b049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b9271b049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eaacd866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beaacd866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eaacd866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eaacd866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eaacd866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eaacd866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eaacd866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eaacd866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eaacd866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eaacd866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eaacd866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eaacd866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9271b049a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9271b049a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eaacd866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beaacd866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eaacd866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eaacd866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eaacd866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eaacd866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eaacd866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beaacd866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eaacd866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eaacd866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eaacd8668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eaacd8668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eaacd866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eaacd866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eaacd866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eaacd866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eaacd866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eaacd8668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eaacd8668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eaacd8668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9271b049a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9271b049a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eaacd8668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eaacd8668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eaacd8668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eaacd8668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eaacd866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eaacd866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eaacd866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beaacd866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beaacd8668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beaacd8668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beaacd866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beaacd866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eaacd8668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beaacd8668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beaacd8668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beaacd8668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eaacd8668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eaacd8668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eaacd8668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eaacd8668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96033ba8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96033ba8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beaacd8668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beaacd8668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beaacd8668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beaacd8668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eaacd8668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beaacd8668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beaacd8668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beaacd8668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beaacd8668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beaacd866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beaacd8668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beaacd8668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beaacd8668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beaacd8668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beaacd8668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beaacd8668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eaacd8668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eaacd8668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eaacd8668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eaacd8668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96033ba8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96033ba8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beaacd8668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beaacd8668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beaacd8668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beaacd8668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beaacd8668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beaacd8668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beaacd866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beaacd866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beaacd8668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beaacd8668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beaacd8668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beaacd8668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beaacd8668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beaacd8668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beaacd8668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beaacd8668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beaacd8668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beaacd8668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beaacd8668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beaacd8668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96033ba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96033ba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beaacd8668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beaacd8668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beaacd866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beaacd866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eaacd8668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beaacd8668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beaacd8668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beaacd8668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beaacd8668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beaacd8668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beaacd8668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beaacd8668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eaacd8668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eaacd8668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eaacd8668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eaacd8668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eaacd8668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beaacd8668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eaacd8668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eaacd8668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eaacd86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eaacd86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beaacd8668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beaacd8668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eaacd8668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eaacd8668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eaacd8668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eaacd8668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eaacd8668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beaacd8668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eaacd8668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beaacd8668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eaacd8668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eaacd8668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eaacd8668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beaacd8668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eaacd8668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eaacd8668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beaacd8668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beaacd8668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beaacd8668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beaacd8668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eaacd866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eaacd86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beaacd8668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beaacd8668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beaacd8668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beaacd8668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eaacd8668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eaacd8668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eaacd8668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eaacd8668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beaacd8668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beaacd8668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beaacd8668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beaacd8668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beaacd8668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beaacd8668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beaacd8668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beaacd8668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beaacd8668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beaacd8668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beaacd8668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beaacd8668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eaacd866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eaacd866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beaacd8668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beaacd8668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beaacd8668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beaacd8668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beaacd8668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beaacd8668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beaacd8668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beaacd8668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beaacd8668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beaacd8668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beaacd8668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beaacd8668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beaacd8668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beaacd8668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beaacd8668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beaacd8668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beaacd8668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beaacd8668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beaacd8668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beaacd8668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5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53.png"/><Relationship Id="rId4" Type="http://schemas.openxmlformats.org/officeDocument/2006/relationships/image" Target="../media/image4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s://developer.mozilla.org/en-US/docs/Web/JavaScript/Reference/Global_Objects/Error#error_types"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4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5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6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6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55.png"/><Relationship Id="rId4" Type="http://schemas.openxmlformats.org/officeDocument/2006/relationships/image" Target="../media/image6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5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6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5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6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6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5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6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6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20.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4.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0.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4.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3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2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30.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hyperlink" Target="https://github.com/tc39/proposal-class-fields"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39.png"/><Relationship Id="rId4" Type="http://schemas.openxmlformats.org/officeDocument/2006/relationships/image" Target="../media/image3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31.png"/><Relationship Id="rId4" Type="http://schemas.openxmlformats.org/officeDocument/2006/relationships/image" Target="../media/image4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50.png"/><Relationship Id="rId4" Type="http://schemas.openxmlformats.org/officeDocument/2006/relationships/image" Target="../media/image4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hyperlink" Target="https://github.com/tc39/proposal-private-method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38.png"/><Relationship Id="rId4" Type="http://schemas.openxmlformats.org/officeDocument/2006/relationships/image" Target="../media/image4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43.png"/><Relationship Id="rId4" Type="http://schemas.openxmlformats.org/officeDocument/2006/relationships/image" Target="../media/image5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41.png"/><Relationship Id="rId4" Type="http://schemas.openxmlformats.org/officeDocument/2006/relationships/image" Target="../media/image4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JavaScript Object Oriented Programming</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Person</a:t>
            </a:r>
            <a:endParaRPr/>
          </a:p>
        </p:txBody>
      </p:sp>
      <p:pic>
        <p:nvPicPr>
          <p:cNvPr id="218" name="Google Shape;218;p34"/>
          <p:cNvPicPr preferRelativeResize="0"/>
          <p:nvPr/>
        </p:nvPicPr>
        <p:blipFill>
          <a:blip r:embed="rId3">
            <a:alphaModFix/>
          </a:blip>
          <a:stretch>
            <a:fillRect/>
          </a:stretch>
        </p:blipFill>
        <p:spPr>
          <a:xfrm>
            <a:off x="2481263" y="2006250"/>
            <a:ext cx="4181475" cy="23145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Static Class Field</a:t>
            </a:r>
            <a:endParaRPr/>
          </a:p>
        </p:txBody>
      </p:sp>
      <p:pic>
        <p:nvPicPr>
          <p:cNvPr id="749" name="Google Shape;749;p124"/>
          <p:cNvPicPr preferRelativeResize="0"/>
          <p:nvPr/>
        </p:nvPicPr>
        <p:blipFill>
          <a:blip r:embed="rId3">
            <a:alphaModFix/>
          </a:blip>
          <a:stretch>
            <a:fillRect/>
          </a:stretch>
        </p:blipFill>
        <p:spPr>
          <a:xfrm>
            <a:off x="152400" y="2006250"/>
            <a:ext cx="8839199" cy="16700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Method</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Method</a:t>
            </a:r>
            <a:endParaRPr/>
          </a:p>
        </p:txBody>
      </p:sp>
      <p:sp>
        <p:nvSpPr>
          <p:cNvPr id="760" name="Google Shape;760;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static juga tidak hanya bisa ditambahkan di field, tapi juga di method</a:t>
            </a:r>
            <a:endParaRPr/>
          </a:p>
          <a:p>
            <a:pPr indent="-311150" lvl="0" marL="457200" rtl="0" algn="l">
              <a:spcBef>
                <a:spcPts val="0"/>
              </a:spcBef>
              <a:spcAft>
                <a:spcPts val="0"/>
              </a:spcAft>
              <a:buSzPts val="1300"/>
              <a:buChar char="●"/>
            </a:pPr>
            <a:r>
              <a:rPr lang="id"/>
              <a:t>Jika kita tambahkan di method, artinya method tersebut jadi milik class nya, bukan prototype</a:t>
            </a:r>
            <a:endParaRPr/>
          </a:p>
          <a:p>
            <a:pPr indent="-311150" lvl="0" marL="457200" rtl="0" algn="l">
              <a:spcBef>
                <a:spcPts val="0"/>
              </a:spcBef>
              <a:spcAft>
                <a:spcPts val="0"/>
              </a:spcAft>
              <a:buSzPts val="1300"/>
              <a:buChar char="●"/>
            </a:pPr>
            <a:r>
              <a:rPr lang="id"/>
              <a:t>Dan untuk mengakses method tersebut, kita juga bisa lakukan seperti mengakses static class field</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Method</a:t>
            </a:r>
            <a:endParaRPr/>
          </a:p>
        </p:txBody>
      </p:sp>
      <p:pic>
        <p:nvPicPr>
          <p:cNvPr id="766" name="Google Shape;766;p127"/>
          <p:cNvPicPr preferRelativeResize="0"/>
          <p:nvPr/>
        </p:nvPicPr>
        <p:blipFill>
          <a:blip r:embed="rId3">
            <a:alphaModFix/>
          </a:blip>
          <a:stretch>
            <a:fillRect/>
          </a:stretch>
        </p:blipFill>
        <p:spPr>
          <a:xfrm>
            <a:off x="152400" y="2006250"/>
            <a:ext cx="3976046" cy="2984850"/>
          </a:xfrm>
          <a:prstGeom prst="rect">
            <a:avLst/>
          </a:prstGeom>
          <a:noFill/>
          <a:ln>
            <a:noFill/>
          </a:ln>
        </p:spPr>
      </p:pic>
      <p:pic>
        <p:nvPicPr>
          <p:cNvPr id="767" name="Google Shape;767;p127"/>
          <p:cNvPicPr preferRelativeResize="0"/>
          <p:nvPr/>
        </p:nvPicPr>
        <p:blipFill>
          <a:blip r:embed="rId4">
            <a:alphaModFix/>
          </a:blip>
          <a:stretch>
            <a:fillRect/>
          </a:stretch>
        </p:blipFill>
        <p:spPr>
          <a:xfrm>
            <a:off x="4254950" y="2006250"/>
            <a:ext cx="4732575" cy="8741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Error</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a:t>
            </a:r>
            <a:endParaRPr/>
          </a:p>
        </p:txBody>
      </p:sp>
      <p:sp>
        <p:nvSpPr>
          <p:cNvPr id="778" name="Google Shape;778;p1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aplikasi, sudah tentu kita tidak akan terhindar dari yang namanya error</a:t>
            </a:r>
            <a:endParaRPr/>
          </a:p>
          <a:p>
            <a:pPr indent="-311150" lvl="0" marL="457200" rtl="0" algn="l">
              <a:spcBef>
                <a:spcPts val="0"/>
              </a:spcBef>
              <a:spcAft>
                <a:spcPts val="0"/>
              </a:spcAft>
              <a:buSzPts val="1300"/>
              <a:buChar char="●"/>
            </a:pPr>
            <a:r>
              <a:rPr lang="id"/>
              <a:t>Di JavaScript, Error merupakan sesuatu yang sudah standar</a:t>
            </a:r>
            <a:endParaRPr/>
          </a:p>
          <a:p>
            <a:pPr indent="-311150" lvl="0" marL="457200" rtl="0" algn="l">
              <a:spcBef>
                <a:spcPts val="0"/>
              </a:spcBef>
              <a:spcAft>
                <a:spcPts val="0"/>
              </a:spcAft>
              <a:buSzPts val="1300"/>
              <a:buChar char="●"/>
            </a:pPr>
            <a:r>
              <a:rPr lang="id"/>
              <a:t>Banyak sekali class error di JavaScript, namun semua class error di JavaScript selalu berujung di class Error, artinya class Error adalah superclass untuk semua jenis error di JavaScript</a:t>
            </a:r>
            <a:endParaRPr/>
          </a:p>
          <a:p>
            <a:pPr indent="-311150" lvl="0" marL="457200" rtl="0" algn="l">
              <a:spcBef>
                <a:spcPts val="0"/>
              </a:spcBef>
              <a:spcAft>
                <a:spcPts val="0"/>
              </a:spcAft>
              <a:buSzPts val="1300"/>
              <a:buChar char="●"/>
            </a:pPr>
            <a:r>
              <a:rPr lang="id"/>
              <a:t>Contoh class error yang terdapat di JavaScript contohnya SyntaxError, TypeError, EvalError, dan lain-lain</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https://developer.mozilla.org/en-US/docs/Web/JavaScript/Reference/Global_Objects/Error#error_types</a:t>
            </a:r>
            <a:r>
              <a:rPr lang="id"/>
              <a:t>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Throw Error</a:t>
            </a:r>
            <a:endParaRPr/>
          </a:p>
        </p:txBody>
      </p:sp>
      <p:sp>
        <p:nvSpPr>
          <p:cNvPr id="784" name="Google Shape;784;p1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instance object dari class Error, tidak lantas otomatis terjadi error</a:t>
            </a:r>
            <a:endParaRPr/>
          </a:p>
          <a:p>
            <a:pPr indent="-311150" lvl="0" marL="457200" rtl="0" algn="l">
              <a:spcBef>
                <a:spcPts val="0"/>
              </a:spcBef>
              <a:spcAft>
                <a:spcPts val="0"/>
              </a:spcAft>
              <a:buSzPts val="1300"/>
              <a:buChar char="●"/>
            </a:pPr>
            <a:r>
              <a:rPr lang="id"/>
              <a:t>Kita perlu memberitahu program kita, bahwa kita akan mentrigger sebuah error terjadi, atau istilahnya adalah melempar error (throw error)</a:t>
            </a:r>
            <a:endParaRPr/>
          </a:p>
          <a:p>
            <a:pPr indent="-311150" lvl="0" marL="457200" rtl="0" algn="l">
              <a:spcBef>
                <a:spcPts val="0"/>
              </a:spcBef>
              <a:spcAft>
                <a:spcPts val="0"/>
              </a:spcAft>
              <a:buSzPts val="1300"/>
              <a:buChar char="●"/>
            </a:pPr>
            <a:r>
              <a:rPr lang="id"/>
              <a:t>Untuk melempar error, kita bisa gunakan kata kunci throw, diikuti dengan instance object error nya</a:t>
            </a:r>
            <a:endParaRPr/>
          </a:p>
          <a:p>
            <a:pPr indent="-311150" lvl="0" marL="457200" rtl="0" algn="l">
              <a:spcBef>
                <a:spcPts val="0"/>
              </a:spcBef>
              <a:spcAft>
                <a:spcPts val="0"/>
              </a:spcAft>
              <a:buSzPts val="1300"/>
              <a:buChar char="●"/>
            </a:pPr>
            <a:r>
              <a:rPr lang="id"/>
              <a:t>Jika terjadi error, maka otomatis kode program kita akan terhenti, dan kita bisa melihat detail errornya di console di aplikasi browser kita</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Throw Error</a:t>
            </a:r>
            <a:endParaRPr/>
          </a:p>
        </p:txBody>
      </p:sp>
      <p:pic>
        <p:nvPicPr>
          <p:cNvPr id="790" name="Google Shape;790;p131"/>
          <p:cNvPicPr preferRelativeResize="0"/>
          <p:nvPr/>
        </p:nvPicPr>
        <p:blipFill>
          <a:blip r:embed="rId3">
            <a:alphaModFix/>
          </a:blip>
          <a:stretch>
            <a:fillRect/>
          </a:stretch>
        </p:blipFill>
        <p:spPr>
          <a:xfrm>
            <a:off x="152400" y="2006250"/>
            <a:ext cx="6839001" cy="298485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Console : Throw Error</a:t>
            </a:r>
            <a:endParaRPr/>
          </a:p>
        </p:txBody>
      </p:sp>
      <p:pic>
        <p:nvPicPr>
          <p:cNvPr id="796" name="Google Shape;796;p132"/>
          <p:cNvPicPr preferRelativeResize="0"/>
          <p:nvPr/>
        </p:nvPicPr>
        <p:blipFill>
          <a:blip r:embed="rId3">
            <a:alphaModFix/>
          </a:blip>
          <a:stretch>
            <a:fillRect/>
          </a:stretch>
        </p:blipFill>
        <p:spPr>
          <a:xfrm>
            <a:off x="152400" y="2006250"/>
            <a:ext cx="8839198" cy="1973802"/>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Error Handling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Car</a:t>
            </a:r>
            <a:endParaRPr/>
          </a:p>
        </p:txBody>
      </p:sp>
      <p:pic>
        <p:nvPicPr>
          <p:cNvPr id="224" name="Google Shape;224;p35"/>
          <p:cNvPicPr preferRelativeResize="0"/>
          <p:nvPr/>
        </p:nvPicPr>
        <p:blipFill>
          <a:blip r:embed="rId3">
            <a:alphaModFix/>
          </a:blip>
          <a:stretch>
            <a:fillRect/>
          </a:stretch>
        </p:blipFill>
        <p:spPr>
          <a:xfrm>
            <a:off x="2638425" y="2006250"/>
            <a:ext cx="3867150" cy="23145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Handling</a:t>
            </a:r>
            <a:endParaRPr/>
          </a:p>
        </p:txBody>
      </p:sp>
      <p:sp>
        <p:nvSpPr>
          <p:cNvPr id="807" name="Google Shape;807;p1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terjadi error di kode program JavaScript, kadang kita tidak ingin program kita berhenti</a:t>
            </a:r>
            <a:endParaRPr/>
          </a:p>
          <a:p>
            <a:pPr indent="-311150" lvl="0" marL="457200" rtl="0" algn="l">
              <a:spcBef>
                <a:spcPts val="0"/>
              </a:spcBef>
              <a:spcAft>
                <a:spcPts val="0"/>
              </a:spcAft>
              <a:buSzPts val="1300"/>
              <a:buChar char="●"/>
            </a:pPr>
            <a:r>
              <a:rPr lang="id"/>
              <a:t>Di JavaScript, kita bisa menangkap jika terjadi error</a:t>
            </a:r>
            <a:endParaRPr/>
          </a:p>
          <a:p>
            <a:pPr indent="-311150" lvl="0" marL="457200" rtl="0" algn="l">
              <a:spcBef>
                <a:spcPts val="0"/>
              </a:spcBef>
              <a:spcAft>
                <a:spcPts val="0"/>
              </a:spcAft>
              <a:buSzPts val="1300"/>
              <a:buChar char="●"/>
            </a:pPr>
            <a:r>
              <a:rPr lang="id"/>
              <a:t>Kita bisa menggunakan try catch statement untuk menangkap error</a:t>
            </a:r>
            <a:endParaRPr/>
          </a:p>
          <a:p>
            <a:pPr indent="-311150" lvl="0" marL="457200" rtl="0" algn="l">
              <a:spcBef>
                <a:spcPts val="0"/>
              </a:spcBef>
              <a:spcAft>
                <a:spcPts val="0"/>
              </a:spcAft>
              <a:buSzPts val="1300"/>
              <a:buChar char="●"/>
            </a:pPr>
            <a:r>
              <a:rPr lang="id"/>
              <a:t>Pada block try, kita akan mencoba mengakses kode program yang bisa menyebabkan error, dan jika terjadi error, block try akan berhenti dan otomatis masuk ke block catch</a:t>
            </a:r>
            <a:endParaRPr/>
          </a:p>
          <a:p>
            <a:pPr indent="-311150" lvl="0" marL="457200" rtl="0" algn="l">
              <a:spcBef>
                <a:spcPts val="0"/>
              </a:spcBef>
              <a:spcAft>
                <a:spcPts val="0"/>
              </a:spcAft>
              <a:buSzPts val="1300"/>
              <a:buChar char="●"/>
            </a:pPr>
            <a:r>
              <a:rPr lang="id"/>
              <a:t>Jika tidak terjadi error, block catch tidak akan dieksekusi</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Error Handling</a:t>
            </a:r>
            <a:endParaRPr/>
          </a:p>
        </p:txBody>
      </p:sp>
      <p:pic>
        <p:nvPicPr>
          <p:cNvPr id="813" name="Google Shape;813;p135"/>
          <p:cNvPicPr preferRelativeResize="0"/>
          <p:nvPr/>
        </p:nvPicPr>
        <p:blipFill>
          <a:blip r:embed="rId3">
            <a:alphaModFix/>
          </a:blip>
          <a:stretch>
            <a:fillRect/>
          </a:stretch>
        </p:blipFill>
        <p:spPr>
          <a:xfrm>
            <a:off x="152400" y="2006250"/>
            <a:ext cx="8839202" cy="2692902"/>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Kata Kunci finally</a:t>
            </a:r>
            <a:endParaRPr/>
          </a:p>
        </p:txBody>
      </p:sp>
      <p:sp>
        <p:nvSpPr>
          <p:cNvPr id="819" name="Google Shape;819;p1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melakukan sesuatu entah itu terjadi error ataupun tidak</a:t>
            </a:r>
            <a:endParaRPr/>
          </a:p>
          <a:p>
            <a:pPr indent="-311150" lvl="0" marL="457200" rtl="0" algn="l">
              <a:spcBef>
                <a:spcPts val="0"/>
              </a:spcBef>
              <a:spcAft>
                <a:spcPts val="0"/>
              </a:spcAft>
              <a:buSzPts val="1300"/>
              <a:buChar char="●"/>
            </a:pPr>
            <a:r>
              <a:rPr lang="id"/>
              <a:t>Dalam try catch, kita bisa menambahkan block finally</a:t>
            </a:r>
            <a:endParaRPr/>
          </a:p>
          <a:p>
            <a:pPr indent="-311150" lvl="0" marL="457200" rtl="0" algn="l">
              <a:spcBef>
                <a:spcPts val="0"/>
              </a:spcBef>
              <a:spcAft>
                <a:spcPts val="0"/>
              </a:spcAft>
              <a:buSzPts val="1300"/>
              <a:buChar char="●"/>
            </a:pPr>
            <a:r>
              <a:rPr lang="id"/>
              <a:t>Block finally ini akan selalu dieksekusi setelah try catch selesai, entah terjadi error atau tidak, block finally akan selalu dieksekusi</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Kata Kunci finally</a:t>
            </a:r>
            <a:endParaRPr/>
          </a:p>
        </p:txBody>
      </p:sp>
      <p:pic>
        <p:nvPicPr>
          <p:cNvPr id="825" name="Google Shape;825;p137"/>
          <p:cNvPicPr preferRelativeResize="0"/>
          <p:nvPr/>
        </p:nvPicPr>
        <p:blipFill>
          <a:blip r:embed="rId3">
            <a:alphaModFix/>
          </a:blip>
          <a:stretch>
            <a:fillRect/>
          </a:stretch>
        </p:blipFill>
        <p:spPr>
          <a:xfrm>
            <a:off x="152400" y="2006250"/>
            <a:ext cx="8839200" cy="270268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Try Finally</a:t>
            </a:r>
            <a:endParaRPr/>
          </a:p>
        </p:txBody>
      </p:sp>
      <p:sp>
        <p:nvSpPr>
          <p:cNvPr id="831" name="Google Shape;831;p1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Kata kunci finally juga bisa digunakan tanpa perlu menggunakan catch </a:t>
            </a:r>
            <a:endParaRPr/>
          </a:p>
          <a:p>
            <a:pPr indent="-311150" lvl="0" marL="457200" rtl="0" algn="l">
              <a:spcBef>
                <a:spcPts val="0"/>
              </a:spcBef>
              <a:spcAft>
                <a:spcPts val="0"/>
              </a:spcAft>
              <a:buSzPts val="1300"/>
              <a:buChar char="●"/>
            </a:pPr>
            <a:r>
              <a:rPr lang="id"/>
              <a:t>Biasanya ini digunakan dalam kasus tertentu</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Try Finally</a:t>
            </a:r>
            <a:endParaRPr/>
          </a:p>
        </p:txBody>
      </p:sp>
      <p:pic>
        <p:nvPicPr>
          <p:cNvPr id="837" name="Google Shape;837;p139"/>
          <p:cNvPicPr preferRelativeResize="0"/>
          <p:nvPr/>
        </p:nvPicPr>
        <p:blipFill>
          <a:blip r:embed="rId3">
            <a:alphaModFix/>
          </a:blip>
          <a:stretch>
            <a:fillRect/>
          </a:stretch>
        </p:blipFill>
        <p:spPr>
          <a:xfrm>
            <a:off x="152400" y="2006250"/>
            <a:ext cx="3339961" cy="2984850"/>
          </a:xfrm>
          <a:prstGeom prst="rect">
            <a:avLst/>
          </a:prstGeom>
          <a:noFill/>
          <a:ln>
            <a:noFill/>
          </a:ln>
        </p:spPr>
      </p:pic>
      <p:pic>
        <p:nvPicPr>
          <p:cNvPr id="838" name="Google Shape;838;p139"/>
          <p:cNvPicPr preferRelativeResize="0"/>
          <p:nvPr/>
        </p:nvPicPr>
        <p:blipFill>
          <a:blip r:embed="rId4">
            <a:alphaModFix/>
          </a:blip>
          <a:stretch>
            <a:fillRect/>
          </a:stretch>
        </p:blipFill>
        <p:spPr>
          <a:xfrm>
            <a:off x="3644761" y="2006250"/>
            <a:ext cx="5346838" cy="2470177"/>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Class Error Manual</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Class Error Manual</a:t>
            </a:r>
            <a:endParaRPr/>
          </a:p>
        </p:txBody>
      </p:sp>
      <p:sp>
        <p:nvSpPr>
          <p:cNvPr id="849" name="Google Shape;849;p1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Walaupun JavaScript sudah memiliki standard class Error</a:t>
            </a:r>
            <a:endParaRPr/>
          </a:p>
          <a:p>
            <a:pPr indent="-311150" lvl="0" marL="457200" rtl="0" algn="l">
              <a:spcBef>
                <a:spcPts val="0"/>
              </a:spcBef>
              <a:spcAft>
                <a:spcPts val="0"/>
              </a:spcAft>
              <a:buSzPts val="1300"/>
              <a:buChar char="●"/>
            </a:pPr>
            <a:r>
              <a:rPr lang="id"/>
              <a:t>Namun alangkah baiknya, kita membedakan tiap jenis error</a:t>
            </a:r>
            <a:endParaRPr/>
          </a:p>
          <a:p>
            <a:pPr indent="-311150" lvl="0" marL="457200" rtl="0" algn="l">
              <a:spcBef>
                <a:spcPts val="0"/>
              </a:spcBef>
              <a:spcAft>
                <a:spcPts val="0"/>
              </a:spcAft>
              <a:buSzPts val="1300"/>
              <a:buChar char="●"/>
            </a:pPr>
            <a:r>
              <a:rPr lang="id"/>
              <a:t>Untuk membuat error sendiri secara manual sangatlah mudah, cukup membuat class turunan dari class Error</a:t>
            </a:r>
            <a:endParaRPr/>
          </a:p>
          <a:p>
            <a:pPr indent="-311150" lvl="0" marL="457200" rtl="0" algn="l">
              <a:spcBef>
                <a:spcPts val="0"/>
              </a:spcBef>
              <a:spcAft>
                <a:spcPts val="0"/>
              </a:spcAft>
              <a:buSzPts val="1300"/>
              <a:buChar char="●"/>
            </a:pPr>
            <a:r>
              <a:rPr lang="id"/>
              <a:t>Dan jangan lupa tambahkan parameter message, agar bisa dikirimkan ke parameter di constructor class Error</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Class ValidationError </a:t>
            </a:r>
            <a:endParaRPr/>
          </a:p>
        </p:txBody>
      </p:sp>
      <p:pic>
        <p:nvPicPr>
          <p:cNvPr id="855" name="Google Shape;855;p142"/>
          <p:cNvPicPr preferRelativeResize="0"/>
          <p:nvPr/>
        </p:nvPicPr>
        <p:blipFill>
          <a:blip r:embed="rId3">
            <a:alphaModFix/>
          </a:blip>
          <a:stretch>
            <a:fillRect/>
          </a:stretch>
        </p:blipFill>
        <p:spPr>
          <a:xfrm>
            <a:off x="152400" y="2006250"/>
            <a:ext cx="8839202" cy="2289498"/>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Menggunakan ValidationError</a:t>
            </a:r>
            <a:endParaRPr/>
          </a:p>
        </p:txBody>
      </p:sp>
      <p:pic>
        <p:nvPicPr>
          <p:cNvPr id="861" name="Google Shape;861;p143"/>
          <p:cNvPicPr preferRelativeResize="0"/>
          <p:nvPr/>
        </p:nvPicPr>
        <p:blipFill>
          <a:blip r:embed="rId3">
            <a:alphaModFix/>
          </a:blip>
          <a:stretch>
            <a:fillRect/>
          </a:stretch>
        </p:blipFill>
        <p:spPr>
          <a:xfrm>
            <a:off x="152400" y="2006250"/>
            <a:ext cx="7750825"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OOP di JavaScript</a:t>
            </a:r>
            <a:endParaRPr/>
          </a:p>
        </p:txBody>
      </p:sp>
      <p:sp>
        <p:nvSpPr>
          <p:cNvPr id="230" name="Google Shape;230;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sendiri sebenarnya sejak awal dibuat sebagai bahasa prosedural, bukan bahasa pemrograman berorientasi objek</a:t>
            </a:r>
            <a:endParaRPr/>
          </a:p>
          <a:p>
            <a:pPr indent="-311150" lvl="0" marL="457200" rtl="0" algn="l">
              <a:spcBef>
                <a:spcPts val="0"/>
              </a:spcBef>
              <a:spcAft>
                <a:spcPts val="0"/>
              </a:spcAft>
              <a:buSzPts val="1300"/>
              <a:buChar char="●"/>
            </a:pPr>
            <a:r>
              <a:rPr lang="id"/>
              <a:t>Oleh karena, implementasi OOP di JavaScript memang tidak sedetail bahasa pemrograman lain yang memang dari awal merupakan bahasa pemrograman OOP seperti Java atau C++</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Try Catch </a:t>
            </a:r>
            <a:endParaRPr/>
          </a:p>
        </p:txBody>
      </p:sp>
      <p:pic>
        <p:nvPicPr>
          <p:cNvPr id="867" name="Google Shape;867;p144"/>
          <p:cNvPicPr preferRelativeResize="0"/>
          <p:nvPr/>
        </p:nvPicPr>
        <p:blipFill>
          <a:blip r:embed="rId3">
            <a:alphaModFix/>
          </a:blip>
          <a:stretch>
            <a:fillRect/>
          </a:stretch>
        </p:blipFill>
        <p:spPr>
          <a:xfrm>
            <a:off x="152400" y="2006250"/>
            <a:ext cx="8839200" cy="2528627"/>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4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Iterable dan Iterator</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Iterable dan Iterator</a:t>
            </a:r>
            <a:endParaRPr/>
          </a:p>
        </p:txBody>
      </p:sp>
      <p:sp>
        <p:nvSpPr>
          <p:cNvPr id="878" name="Google Shape;878;p1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fitur terbaru di ES6 adalah iterable</a:t>
            </a:r>
            <a:endParaRPr/>
          </a:p>
          <a:p>
            <a:pPr indent="-311150" lvl="0" marL="457200" rtl="0" algn="l">
              <a:spcBef>
                <a:spcPts val="0"/>
              </a:spcBef>
              <a:spcAft>
                <a:spcPts val="0"/>
              </a:spcAft>
              <a:buSzPts val="1300"/>
              <a:buChar char="●"/>
            </a:pPr>
            <a:r>
              <a:rPr lang="id"/>
              <a:t>Iterable adalah spesial object yang memiliki standarisasi</a:t>
            </a:r>
            <a:endParaRPr/>
          </a:p>
          <a:p>
            <a:pPr indent="-311150" lvl="0" marL="457200" rtl="0" algn="l">
              <a:spcBef>
                <a:spcPts val="0"/>
              </a:spcBef>
              <a:spcAft>
                <a:spcPts val="0"/>
              </a:spcAft>
              <a:buSzPts val="1300"/>
              <a:buChar char="●"/>
            </a:pPr>
            <a:r>
              <a:rPr lang="id"/>
              <a:t>Dengan mengikuti standarisasi Iterable, secara otomatis kita bisa melakukan iterasi terdapat data tersebut dengan menggunakan perulangan for...of</a:t>
            </a:r>
            <a:endParaRPr/>
          </a:p>
          <a:p>
            <a:pPr indent="-311150" lvl="0" marL="457200" rtl="0" algn="l">
              <a:spcBef>
                <a:spcPts val="0"/>
              </a:spcBef>
              <a:spcAft>
                <a:spcPts val="0"/>
              </a:spcAft>
              <a:buSzPts val="1300"/>
              <a:buChar char="●"/>
            </a:pPr>
            <a:r>
              <a:rPr lang="id"/>
              <a:t>Contoh yang sudah mengikuti standarisasi Iterable adalah string, Array, Object, dan lain-lain</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Kontrak Iterable (dalam TypeScript)</a:t>
            </a:r>
            <a:endParaRPr/>
          </a:p>
        </p:txBody>
      </p:sp>
      <p:pic>
        <p:nvPicPr>
          <p:cNvPr id="884" name="Google Shape;884;p147"/>
          <p:cNvPicPr preferRelativeResize="0"/>
          <p:nvPr/>
        </p:nvPicPr>
        <p:blipFill>
          <a:blip r:embed="rId3">
            <a:alphaModFix/>
          </a:blip>
          <a:stretch>
            <a:fillRect/>
          </a:stretch>
        </p:blipFill>
        <p:spPr>
          <a:xfrm>
            <a:off x="152400" y="2006250"/>
            <a:ext cx="8839202" cy="1484073"/>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Kontrak Iterator (dalam TypeScript)</a:t>
            </a:r>
            <a:endParaRPr/>
          </a:p>
        </p:txBody>
      </p:sp>
      <p:pic>
        <p:nvPicPr>
          <p:cNvPr id="890" name="Google Shape;890;p148"/>
          <p:cNvPicPr preferRelativeResize="0"/>
          <p:nvPr/>
        </p:nvPicPr>
        <p:blipFill>
          <a:blip r:embed="rId3">
            <a:alphaModFix/>
          </a:blip>
          <a:stretch>
            <a:fillRect/>
          </a:stretch>
        </p:blipFill>
        <p:spPr>
          <a:xfrm>
            <a:off x="152400" y="2006250"/>
            <a:ext cx="8839199" cy="208212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Kontrak : IteratorResult (dalam TypeScript)</a:t>
            </a:r>
            <a:endParaRPr/>
          </a:p>
        </p:txBody>
      </p:sp>
      <p:pic>
        <p:nvPicPr>
          <p:cNvPr id="896" name="Google Shape;896;p149"/>
          <p:cNvPicPr preferRelativeResize="0"/>
          <p:nvPr/>
        </p:nvPicPr>
        <p:blipFill>
          <a:blip r:embed="rId3">
            <a:alphaModFix/>
          </a:blip>
          <a:stretch>
            <a:fillRect/>
          </a:stretch>
        </p:blipFill>
        <p:spPr>
          <a:xfrm>
            <a:off x="152400" y="2006250"/>
            <a:ext cx="8839203" cy="2939063"/>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Cara Kerja Iterable dan Iterator</a:t>
            </a:r>
            <a:endParaRPr/>
          </a:p>
        </p:txBody>
      </p:sp>
      <p:sp>
        <p:nvSpPr>
          <p:cNvPr id="902" name="Google Shape;902;p1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mengikuti kontrak Iterable, maka object yang kita buat akan bisa dilakukan iterasi menggunakan for...of</a:t>
            </a:r>
            <a:endParaRPr/>
          </a:p>
          <a:p>
            <a:pPr indent="-311150" lvl="0" marL="457200" rtl="0" algn="l">
              <a:spcBef>
                <a:spcPts val="0"/>
              </a:spcBef>
              <a:spcAft>
                <a:spcPts val="0"/>
              </a:spcAft>
              <a:buSzPts val="1300"/>
              <a:buChar char="●"/>
            </a:pPr>
            <a:r>
              <a:rPr lang="id"/>
              <a:t>Setiap kita melakukan perulangan, object Iterator akan dibuat</a:t>
            </a:r>
            <a:endParaRPr/>
          </a:p>
          <a:p>
            <a:pPr indent="-311150" lvl="0" marL="457200" rtl="0" algn="l">
              <a:spcBef>
                <a:spcPts val="0"/>
              </a:spcBef>
              <a:spcAft>
                <a:spcPts val="0"/>
              </a:spcAft>
              <a:buSzPts val="1300"/>
              <a:buChar char="●"/>
            </a:pPr>
            <a:r>
              <a:rPr lang="id"/>
              <a:t>Hal ini menjadi aman jika kita melakukan iterasi berulang-ulang, karena Iterator baru akan dibuat terus menerus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Counter Iterator Result</a:t>
            </a:r>
            <a:endParaRPr/>
          </a:p>
        </p:txBody>
      </p:sp>
      <p:pic>
        <p:nvPicPr>
          <p:cNvPr id="908" name="Google Shape;908;p151"/>
          <p:cNvPicPr preferRelativeResize="0"/>
          <p:nvPr/>
        </p:nvPicPr>
        <p:blipFill>
          <a:blip r:embed="rId3">
            <a:alphaModFix/>
          </a:blip>
          <a:stretch>
            <a:fillRect/>
          </a:stretch>
        </p:blipFill>
        <p:spPr>
          <a:xfrm>
            <a:off x="152400" y="2006250"/>
            <a:ext cx="8839201" cy="22098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Counter Iterator</a:t>
            </a:r>
            <a:endParaRPr/>
          </a:p>
        </p:txBody>
      </p:sp>
      <p:pic>
        <p:nvPicPr>
          <p:cNvPr id="914" name="Google Shape;914;p152"/>
          <p:cNvPicPr preferRelativeResize="0"/>
          <p:nvPr/>
        </p:nvPicPr>
        <p:blipFill>
          <a:blip r:embed="rId3">
            <a:alphaModFix/>
          </a:blip>
          <a:stretch>
            <a:fillRect/>
          </a:stretch>
        </p:blipFill>
        <p:spPr>
          <a:xfrm>
            <a:off x="152400" y="2006250"/>
            <a:ext cx="7246505" cy="2984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Counter Iterable</a:t>
            </a:r>
            <a:endParaRPr/>
          </a:p>
        </p:txBody>
      </p:sp>
      <p:pic>
        <p:nvPicPr>
          <p:cNvPr id="920" name="Google Shape;920;p153"/>
          <p:cNvPicPr preferRelativeResize="0"/>
          <p:nvPr/>
        </p:nvPicPr>
        <p:blipFill>
          <a:blip r:embed="rId3">
            <a:alphaModFix/>
          </a:blip>
          <a:stretch>
            <a:fillRect/>
          </a:stretch>
        </p:blipFill>
        <p:spPr>
          <a:xfrm>
            <a:off x="152400" y="2006250"/>
            <a:ext cx="8652288" cy="298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Constructor Function</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Menggunakan Counter Iterable</a:t>
            </a:r>
            <a:endParaRPr/>
          </a:p>
        </p:txBody>
      </p:sp>
      <p:pic>
        <p:nvPicPr>
          <p:cNvPr id="926" name="Google Shape;926;p154"/>
          <p:cNvPicPr preferRelativeResize="0"/>
          <p:nvPr/>
        </p:nvPicPr>
        <p:blipFill>
          <a:blip r:embed="rId3">
            <a:alphaModFix/>
          </a:blip>
          <a:stretch>
            <a:fillRect/>
          </a:stretch>
        </p:blipFill>
        <p:spPr>
          <a:xfrm>
            <a:off x="152400" y="2006250"/>
            <a:ext cx="8839199" cy="1434431"/>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JavaScript Standard Library</a:t>
            </a:r>
            <a:endParaRPr/>
          </a:p>
          <a:p>
            <a:pPr indent="-311150" lvl="0" marL="457200" rtl="0" algn="l">
              <a:spcBef>
                <a:spcPts val="0"/>
              </a:spcBef>
              <a:spcAft>
                <a:spcPts val="0"/>
              </a:spcAft>
              <a:buSzPts val="1300"/>
              <a:buChar char="●"/>
            </a:pPr>
            <a:r>
              <a:rPr lang="id"/>
              <a:t>JavaScript Modules</a:t>
            </a:r>
            <a:endParaRPr/>
          </a:p>
          <a:p>
            <a:pPr indent="-311150" lvl="0" marL="457200" rtl="0" algn="l">
              <a:spcBef>
                <a:spcPts val="0"/>
              </a:spcBef>
              <a:spcAft>
                <a:spcPts val="0"/>
              </a:spcAft>
              <a:buSzPts val="1300"/>
              <a:buChar char="●"/>
            </a:pPr>
            <a:r>
              <a:rPr lang="id"/>
              <a:t>JavaScript Document Object Model</a:t>
            </a:r>
            <a:endParaRPr/>
          </a:p>
          <a:p>
            <a:pPr indent="-311150" lvl="0" marL="457200" rtl="0" algn="l">
              <a:spcBef>
                <a:spcPts val="0"/>
              </a:spcBef>
              <a:spcAft>
                <a:spcPts val="0"/>
              </a:spcAft>
              <a:buSzPts val="1300"/>
              <a:buChar char="●"/>
            </a:pPr>
            <a:r>
              <a:rPr lang="id"/>
              <a:t>JavaScript Async</a:t>
            </a:r>
            <a:endParaRPr/>
          </a:p>
          <a:p>
            <a:pPr indent="-311150" lvl="0" marL="457200" rtl="0" algn="l">
              <a:spcBef>
                <a:spcPts val="0"/>
              </a:spcBef>
              <a:spcAft>
                <a:spcPts val="0"/>
              </a:spcAft>
              <a:buSzPts val="1300"/>
              <a:buChar char="●"/>
            </a:pPr>
            <a:r>
              <a:rPr lang="id"/>
              <a:t>JavaScript Web API</a:t>
            </a:r>
            <a:endParaRPr/>
          </a:p>
        </p:txBody>
      </p:sp>
      <p:sp>
        <p:nvSpPr>
          <p:cNvPr id="937" name="Google Shape;937;p1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Object</a:t>
            </a:r>
            <a:endParaRPr/>
          </a:p>
        </p:txBody>
      </p:sp>
      <p:sp>
        <p:nvSpPr>
          <p:cNvPr id="241" name="Google Shape;241;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kita sudah belajar tipe data object, dengan cara membuat variable dengan tipe data object</a:t>
            </a:r>
            <a:endParaRPr/>
          </a:p>
          <a:p>
            <a:pPr indent="-311150" lvl="0" marL="457200" rtl="0" algn="l">
              <a:spcBef>
                <a:spcPts val="0"/>
              </a:spcBef>
              <a:spcAft>
                <a:spcPts val="0"/>
              </a:spcAft>
              <a:buSzPts val="1300"/>
              <a:buChar char="●"/>
            </a:pPr>
            <a:r>
              <a:rPr lang="id"/>
              <a:t>Namun pembuatan object menggunakan tipe data object, akan membuat object yang selalu unik, sedangkan dalam OOP, biasanya kita akan membuat class sebagai cetakan, sehingga bisa membuat object dengan karakteristik yang sama berkali, kali, tanpa harus mendeklarasikan object berkali-kali seperti menggunakan tipe data object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Object</a:t>
            </a:r>
            <a:endParaRPr/>
          </a:p>
        </p:txBody>
      </p:sp>
      <p:pic>
        <p:nvPicPr>
          <p:cNvPr id="247" name="Google Shape;247;p39"/>
          <p:cNvPicPr preferRelativeResize="0"/>
          <p:nvPr/>
        </p:nvPicPr>
        <p:blipFill>
          <a:blip r:embed="rId3">
            <a:alphaModFix/>
          </a:blip>
          <a:stretch>
            <a:fillRect/>
          </a:stretch>
        </p:blipFill>
        <p:spPr>
          <a:xfrm>
            <a:off x="152400" y="2006250"/>
            <a:ext cx="7026284"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Constructor Function</a:t>
            </a:r>
            <a:endParaRPr/>
          </a:p>
        </p:txBody>
      </p:sp>
      <p:sp>
        <p:nvSpPr>
          <p:cNvPr id="253" name="Google Shape;253;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EcmaScript versi 6, pembuatan class, biasanya menggunakan function. Hal ini dikarenakan sebenarnya JavaScript bukanlah bahasa pemrograman yang fokus ke OOP</a:t>
            </a:r>
            <a:endParaRPr/>
          </a:p>
          <a:p>
            <a:pPr indent="-311150" lvl="0" marL="457200" rtl="0" algn="l">
              <a:spcBef>
                <a:spcPts val="0"/>
              </a:spcBef>
              <a:spcAft>
                <a:spcPts val="0"/>
              </a:spcAft>
              <a:buSzPts val="1300"/>
              <a:buChar char="●"/>
            </a:pPr>
            <a:r>
              <a:rPr lang="id"/>
              <a:t>Untuk membuat class di JavaScript lama, kita bisa membuat function</a:t>
            </a:r>
            <a:endParaRPr/>
          </a:p>
          <a:p>
            <a:pPr indent="-311150" lvl="0" marL="457200" rtl="0" algn="l">
              <a:spcBef>
                <a:spcPts val="0"/>
              </a:spcBef>
              <a:spcAft>
                <a:spcPts val="0"/>
              </a:spcAft>
              <a:buSzPts val="1300"/>
              <a:buChar char="●"/>
            </a:pPr>
            <a:r>
              <a:rPr lang="id"/>
              <a:t>Function ini kita sebut dengan Constructor Function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Function</a:t>
            </a:r>
            <a:endParaRPr/>
          </a:p>
        </p:txBody>
      </p:sp>
      <p:pic>
        <p:nvPicPr>
          <p:cNvPr id="259" name="Google Shape;259;p41"/>
          <p:cNvPicPr preferRelativeResize="0"/>
          <p:nvPr/>
        </p:nvPicPr>
        <p:blipFill>
          <a:blip r:embed="rId3">
            <a:alphaModFix/>
          </a:blip>
          <a:stretch>
            <a:fillRect/>
          </a:stretch>
        </p:blipFill>
        <p:spPr>
          <a:xfrm>
            <a:off x="152400" y="2006250"/>
            <a:ext cx="8839200" cy="14968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Object dari Constructor Function</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membuat class, jika kita ingin membuat object dari class tersebut, kita bisa menggunakan kata kunci new, lalu diikuti dengan nama constructor function nya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a:t>
            </a:r>
            <a:endParaRPr/>
          </a:p>
        </p:txBody>
      </p:sp>
      <p:pic>
        <p:nvPicPr>
          <p:cNvPr id="271" name="Google Shape;271;p43"/>
          <p:cNvPicPr preferRelativeResize="0"/>
          <p:nvPr/>
        </p:nvPicPr>
        <p:blipFill>
          <a:blip r:embed="rId3">
            <a:alphaModFix/>
          </a:blip>
          <a:stretch>
            <a:fillRect/>
          </a:stretch>
        </p:blipFill>
        <p:spPr>
          <a:xfrm>
            <a:off x="152400" y="2006250"/>
            <a:ext cx="8839199" cy="24970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Property di Constructor Function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Property di Constructor Function</a:t>
            </a:r>
            <a:endParaRPr/>
          </a:p>
        </p:txBody>
      </p:sp>
      <p:sp>
        <p:nvSpPr>
          <p:cNvPr id="282" name="Google Shape;282;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setelah kita membuat object, kita bisa dengan mudah menambahkan property ke dalam object tersebut hanya dengan menggunakan nama variable nya, diikuti tanda titik dan nama property</a:t>
            </a:r>
            <a:endParaRPr/>
          </a:p>
          <a:p>
            <a:pPr indent="-311150" lvl="0" marL="457200" rtl="0" algn="l">
              <a:spcBef>
                <a:spcPts val="0"/>
              </a:spcBef>
              <a:spcAft>
                <a:spcPts val="0"/>
              </a:spcAft>
              <a:buSzPts val="1300"/>
              <a:buChar char="●"/>
            </a:pPr>
            <a:r>
              <a:rPr lang="id"/>
              <a:t>Namun jika seperti itu, alhasil, constructor function yang sudah kita buat tidak terlalu berguna, karena property nya hanya ada di object yang kita tambahkan property</a:t>
            </a:r>
            <a:endParaRPr/>
          </a:p>
          <a:p>
            <a:pPr indent="-311150" lvl="0" marL="457200" rtl="0" algn="l">
              <a:spcBef>
                <a:spcPts val="0"/>
              </a:spcBef>
              <a:spcAft>
                <a:spcPts val="0"/>
              </a:spcAft>
              <a:buSzPts val="1300"/>
              <a:buChar char="●"/>
            </a:pPr>
            <a:r>
              <a:rPr lang="id"/>
              <a:t>Untuk menambahkan property di dalam semua object yang dibuat dari constructor function, kita bisa menggunakan kata kunci this lalu diikuti dengan nama property nya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Property di Constructor Function</a:t>
            </a:r>
            <a:endParaRPr/>
          </a:p>
        </p:txBody>
      </p:sp>
      <p:pic>
        <p:nvPicPr>
          <p:cNvPr id="288" name="Google Shape;288;p46"/>
          <p:cNvPicPr preferRelativeResize="0"/>
          <p:nvPr/>
        </p:nvPicPr>
        <p:blipFill>
          <a:blip r:embed="rId3">
            <a:alphaModFix/>
          </a:blip>
          <a:stretch>
            <a:fillRect/>
          </a:stretch>
        </p:blipFill>
        <p:spPr>
          <a:xfrm>
            <a:off x="152400" y="2006250"/>
            <a:ext cx="8337570" cy="2984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Constructor Function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a:t>
            </a:r>
            <a:r>
              <a:rPr lang="id"/>
              <a:t> di Constructor Function</a:t>
            </a:r>
            <a:endParaRPr/>
          </a:p>
        </p:txBody>
      </p:sp>
      <p:sp>
        <p:nvSpPr>
          <p:cNvPr id="299" name="Google Shape;299;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pada tipe data object biasanya, kita juga bisa menambahkan method di dalam constructor function</a:t>
            </a:r>
            <a:endParaRPr/>
          </a:p>
          <a:p>
            <a:pPr indent="-311150" lvl="0" marL="457200" rtl="0" algn="l">
              <a:spcBef>
                <a:spcPts val="0"/>
              </a:spcBef>
              <a:spcAft>
                <a:spcPts val="0"/>
              </a:spcAft>
              <a:buSzPts val="1300"/>
              <a:buChar char="●"/>
            </a:pPr>
            <a:r>
              <a:rPr lang="id"/>
              <a:t>Jika kita tambahkan method di constructor function, secara otomatis object yang dibuat akan memiliki method tersebut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di Constructor Function</a:t>
            </a:r>
            <a:endParaRPr/>
          </a:p>
        </p:txBody>
      </p:sp>
      <p:pic>
        <p:nvPicPr>
          <p:cNvPr id="305" name="Google Shape;305;p49"/>
          <p:cNvPicPr preferRelativeResize="0"/>
          <p:nvPr/>
        </p:nvPicPr>
        <p:blipFill>
          <a:blip r:embed="rId3">
            <a:alphaModFix/>
          </a:blip>
          <a:stretch>
            <a:fillRect/>
          </a:stretch>
        </p:blipFill>
        <p:spPr>
          <a:xfrm>
            <a:off x="152400" y="2006250"/>
            <a:ext cx="8839200" cy="24717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Parameter di Constructor Function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Parameter</a:t>
            </a:r>
            <a:r>
              <a:rPr lang="id"/>
              <a:t> di Constructor Function</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dalam JavaScript, class adalah berbentuk function, jadi secara default, function tersebut bisa memiliki parameter</a:t>
            </a:r>
            <a:endParaRPr/>
          </a:p>
          <a:p>
            <a:pPr indent="-311150" lvl="0" marL="457200" rtl="0" algn="l">
              <a:spcBef>
                <a:spcPts val="0"/>
              </a:spcBef>
              <a:spcAft>
                <a:spcPts val="0"/>
              </a:spcAft>
              <a:buSzPts val="1300"/>
              <a:buChar char="●"/>
            </a:pPr>
            <a:r>
              <a:rPr lang="id"/>
              <a:t>Constructor function sama seperti function biasanya, bisa memiliki parameter, hal ini membuat ketika kita membuat object, kita bisa mengirim langsung data lewat parameter di constructor function tersebut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Parameter di Constructor Function</a:t>
            </a:r>
            <a:endParaRPr/>
          </a:p>
        </p:txBody>
      </p:sp>
      <p:pic>
        <p:nvPicPr>
          <p:cNvPr id="322" name="Google Shape;322;p52"/>
          <p:cNvPicPr preferRelativeResize="0"/>
          <p:nvPr/>
        </p:nvPicPr>
        <p:blipFill>
          <a:blip r:embed="rId3">
            <a:alphaModFix/>
          </a:blip>
          <a:stretch>
            <a:fillRect/>
          </a:stretch>
        </p:blipFill>
        <p:spPr>
          <a:xfrm>
            <a:off x="152400" y="2006250"/>
            <a:ext cx="8839197" cy="255196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Inheritance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Linkedin : </a:t>
            </a:r>
            <a:r>
              <a:rPr lang="id" u="sng">
                <a:solidFill>
                  <a:schemeClr val="hlink"/>
                </a:solidFill>
                <a:hlinkClick r:id="rId4"/>
              </a:rPr>
              <a:t>https://www.linkedin.com/company/programmer-zaman-now/</a:t>
            </a:r>
            <a:r>
              <a:rPr lang="id"/>
              <a:t> </a:t>
            </a:r>
            <a:endParaRPr/>
          </a:p>
          <a:p>
            <a:pPr indent="-311150" lvl="0" marL="457200" rtl="0" algn="l">
              <a:spcBef>
                <a:spcPts val="0"/>
              </a:spcBef>
              <a:spcAft>
                <a:spcPts val="0"/>
              </a:spcAft>
              <a:buSzPts val="1300"/>
              <a:buChar char="●"/>
            </a:pPr>
            <a:r>
              <a:rPr lang="id"/>
              <a:t>Facebook : </a:t>
            </a:r>
            <a:r>
              <a:rPr lang="id" u="sng">
                <a:solidFill>
                  <a:schemeClr val="hlink"/>
                </a:solidFill>
                <a:hlinkClick r:id="rId5"/>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6"/>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7"/>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8"/>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9"/>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Inheritance</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constructor kita biasanya membuat property baik itu berisi value ataupun function</a:t>
            </a:r>
            <a:endParaRPr/>
          </a:p>
          <a:p>
            <a:pPr indent="-311150" lvl="0" marL="457200" rtl="0" algn="l">
              <a:spcBef>
                <a:spcPts val="0"/>
              </a:spcBef>
              <a:spcAft>
                <a:spcPts val="0"/>
              </a:spcAft>
              <a:buSzPts val="1300"/>
              <a:buChar char="●"/>
            </a:pPr>
            <a:r>
              <a:rPr lang="id"/>
              <a:t>Di dalam constructor, kita bisa memanggil constructor lain, dengan begitu kita bisa mewarisi semua property yang dibuat di constructor lain tersebut</a:t>
            </a:r>
            <a:endParaRPr/>
          </a:p>
          <a:p>
            <a:pPr indent="-311150" lvl="0" marL="457200" rtl="0" algn="l">
              <a:spcBef>
                <a:spcPts val="0"/>
              </a:spcBef>
              <a:spcAft>
                <a:spcPts val="0"/>
              </a:spcAft>
              <a:buSzPts val="1300"/>
              <a:buChar char="●"/>
            </a:pPr>
            <a:r>
              <a:rPr lang="id"/>
              <a:t>Untuk memanggil constructor lain, kita bisa menggunakan NamaConstructor.call(this, parameter)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Inheritance</a:t>
            </a:r>
            <a:endParaRPr/>
          </a:p>
        </p:txBody>
      </p:sp>
      <p:pic>
        <p:nvPicPr>
          <p:cNvPr id="339" name="Google Shape;339;p55"/>
          <p:cNvPicPr preferRelativeResize="0"/>
          <p:nvPr/>
        </p:nvPicPr>
        <p:blipFill>
          <a:blip r:embed="rId3">
            <a:alphaModFix/>
          </a:blip>
          <a:stretch>
            <a:fillRect/>
          </a:stretch>
        </p:blipFill>
        <p:spPr>
          <a:xfrm>
            <a:off x="152400" y="2006250"/>
            <a:ext cx="8839203" cy="292805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a:t>
            </a:r>
            <a:endParaRPr/>
          </a:p>
        </p:txBody>
      </p:sp>
      <p:sp>
        <p:nvSpPr>
          <p:cNvPr id="350" name="Google Shape;350;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sebelumnya dikenal dengan pemrograman berbasis prototype</a:t>
            </a:r>
            <a:endParaRPr/>
          </a:p>
          <a:p>
            <a:pPr indent="-311150" lvl="0" marL="457200" rtl="0" algn="l">
              <a:spcBef>
                <a:spcPts val="0"/>
              </a:spcBef>
              <a:spcAft>
                <a:spcPts val="0"/>
              </a:spcAft>
              <a:buSzPts val="1300"/>
              <a:buChar char="●"/>
            </a:pPr>
            <a:r>
              <a:rPr lang="id"/>
              <a:t>Memang agak sedikit membingungkan, dan tidak dipungkiri, banyak sekali yang bingung dengan konsep prototype di JavaScript</a:t>
            </a:r>
            <a:endParaRPr/>
          </a:p>
          <a:p>
            <a:pPr indent="-311150" lvl="0" marL="457200" rtl="0" algn="l">
              <a:spcBef>
                <a:spcPts val="0"/>
              </a:spcBef>
              <a:spcAft>
                <a:spcPts val="0"/>
              </a:spcAft>
              <a:buSzPts val="1300"/>
              <a:buChar char="●"/>
            </a:pPr>
            <a:r>
              <a:rPr lang="id"/>
              <a:t>Pada chapter ini, kita akan bahas tentang konsep prototype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 Inheritance</a:t>
            </a:r>
            <a:endParaRPr/>
          </a:p>
        </p:txBody>
      </p:sp>
      <p:sp>
        <p:nvSpPr>
          <p:cNvPr id="356" name="Google Shape;356;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dari constructor function, object tersebut disebut instance, semua property (baik itu value atau method), akan berada di dalam instance object nya</a:t>
            </a:r>
            <a:endParaRPr/>
          </a:p>
          <a:p>
            <a:pPr indent="-311150" lvl="0" marL="457200" rtl="0" algn="l">
              <a:spcBef>
                <a:spcPts val="0"/>
              </a:spcBef>
              <a:spcAft>
                <a:spcPts val="0"/>
              </a:spcAft>
              <a:buSzPts val="1300"/>
              <a:buChar char="●"/>
            </a:pPr>
            <a:r>
              <a:rPr lang="id"/>
              <a:t>Setiap kita membuat sebuah constructor function, maka secara otomatis akan dibuatkan prototype nya, misal ketika kita membuat constructor function Person, maka akan ada Person.prototype</a:t>
            </a:r>
            <a:endParaRPr/>
          </a:p>
          <a:p>
            <a:pPr indent="-311150" lvl="0" marL="457200" rtl="0" algn="l">
              <a:spcBef>
                <a:spcPts val="0"/>
              </a:spcBef>
              <a:spcAft>
                <a:spcPts val="0"/>
              </a:spcAft>
              <a:buSzPts val="1300"/>
              <a:buChar char="●"/>
            </a:pPr>
            <a:r>
              <a:rPr lang="id"/>
              <a:t>Saat kita membuat sebuah object instance, secara otomatis object tersebut adalah turunan dari Constructor.prototype nya</a:t>
            </a:r>
            <a:endParaRPr/>
          </a:p>
          <a:p>
            <a:pPr indent="-311150" lvl="0" marL="457200" rtl="0" algn="l">
              <a:spcBef>
                <a:spcPts val="0"/>
              </a:spcBef>
              <a:spcAft>
                <a:spcPts val="0"/>
              </a:spcAft>
              <a:buSzPts val="1300"/>
              <a:buChar char="●"/>
            </a:pPr>
            <a:r>
              <a:rPr lang="id"/>
              <a:t>Untuk mengakses prototype milih sebuah instance, kita bisa menggunakan __proto__</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 Instance</a:t>
            </a:r>
            <a:endParaRPr/>
          </a:p>
        </p:txBody>
      </p:sp>
      <p:pic>
        <p:nvPicPr>
          <p:cNvPr id="362" name="Google Shape;362;p59"/>
          <p:cNvPicPr preferRelativeResize="0"/>
          <p:nvPr/>
        </p:nvPicPr>
        <p:blipFill>
          <a:blip r:embed="rId3">
            <a:alphaModFix/>
          </a:blip>
          <a:stretch>
            <a:fillRect/>
          </a:stretch>
        </p:blipFill>
        <p:spPr>
          <a:xfrm>
            <a:off x="152400" y="2006250"/>
            <a:ext cx="8839201" cy="212795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Object Instance</a:t>
            </a:r>
            <a:endParaRPr/>
          </a:p>
        </p:txBody>
      </p:sp>
      <p:pic>
        <p:nvPicPr>
          <p:cNvPr id="368" name="Google Shape;368;p60"/>
          <p:cNvPicPr preferRelativeResize="0"/>
          <p:nvPr/>
        </p:nvPicPr>
        <p:blipFill>
          <a:blip r:embed="rId3">
            <a:alphaModFix/>
          </a:blip>
          <a:stretch>
            <a:fillRect/>
          </a:stretch>
        </p:blipFill>
        <p:spPr>
          <a:xfrm>
            <a:off x="152400" y="2006250"/>
            <a:ext cx="6373763" cy="2984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a:t>
            </a:r>
            <a:endParaRPr/>
          </a:p>
          <a:p>
            <a:pPr indent="0" lvl="0" marL="0" rtl="0" algn="l">
              <a:spcBef>
                <a:spcPts val="0"/>
              </a:spcBef>
              <a:spcAft>
                <a:spcPts val="0"/>
              </a:spcAft>
              <a:buNone/>
            </a:pPr>
            <a:r>
              <a:rPr lang="id"/>
              <a:t>Prototype</a:t>
            </a:r>
            <a:endParaRPr/>
          </a:p>
        </p:txBody>
      </p:sp>
      <p:pic>
        <p:nvPicPr>
          <p:cNvPr id="374" name="Google Shape;374;p61"/>
          <p:cNvPicPr preferRelativeResize="0"/>
          <p:nvPr/>
        </p:nvPicPr>
        <p:blipFill>
          <a:blip r:embed="rId3">
            <a:alphaModFix/>
          </a:blip>
          <a:stretch>
            <a:fillRect/>
          </a:stretch>
        </p:blipFill>
        <p:spPr>
          <a:xfrm>
            <a:off x="2552375" y="608750"/>
            <a:ext cx="6405273" cy="43759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Object Instance Inheritance</a:t>
            </a:r>
            <a:endParaRPr/>
          </a:p>
        </p:txBody>
      </p:sp>
      <p:pic>
        <p:nvPicPr>
          <p:cNvPr id="380" name="Google Shape;380;p62"/>
          <p:cNvPicPr preferRelativeResize="0"/>
          <p:nvPr/>
        </p:nvPicPr>
        <p:blipFill>
          <a:blip r:embed="rId3">
            <a:alphaModFix/>
          </a:blip>
          <a:stretch>
            <a:fillRect/>
          </a:stretch>
        </p:blipFill>
        <p:spPr>
          <a:xfrm>
            <a:off x="152400" y="2006250"/>
            <a:ext cx="4839341" cy="29848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Property ke Prototype</a:t>
            </a:r>
            <a:endParaRPr/>
          </a:p>
        </p:txBody>
      </p:sp>
      <p:sp>
        <p:nvSpPr>
          <p:cNvPr id="386" name="Google Shape;386;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Property mirip object, dimana kita bisa menambah property baik itu value ataupun method</a:t>
            </a:r>
            <a:endParaRPr/>
          </a:p>
          <a:p>
            <a:pPr indent="-311150" lvl="0" marL="457200" rtl="0" algn="l">
              <a:spcBef>
                <a:spcPts val="0"/>
              </a:spcBef>
              <a:spcAft>
                <a:spcPts val="0"/>
              </a:spcAft>
              <a:buSzPts val="1300"/>
              <a:buChar char="●"/>
            </a:pPr>
            <a:r>
              <a:rPr lang="id"/>
              <a:t>Saat kita menambah sebuah property ke Prototype, secara otomatis, semua object instance yang turunan dari prototype tersebut akan memiliki property tersebut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a:t>
            </a:r>
            <a:endParaRPr/>
          </a:p>
          <a:p>
            <a:pPr indent="-311150" lvl="0" marL="457200" rtl="0" algn="l">
              <a:spcBef>
                <a:spcPts val="0"/>
              </a:spcBef>
              <a:spcAft>
                <a:spcPts val="0"/>
              </a:spcAft>
              <a:buSzPts val="1300"/>
              <a:buChar char="●"/>
            </a:pPr>
            <a:r>
              <a:rPr lang="id"/>
              <a:t>JavaScript Dasar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Property ke Instance Object</a:t>
            </a:r>
            <a:endParaRPr/>
          </a:p>
        </p:txBody>
      </p:sp>
      <p:pic>
        <p:nvPicPr>
          <p:cNvPr id="392" name="Google Shape;392;p64"/>
          <p:cNvPicPr preferRelativeResize="0"/>
          <p:nvPr/>
        </p:nvPicPr>
        <p:blipFill>
          <a:blip r:embed="rId3">
            <a:alphaModFix/>
          </a:blip>
          <a:stretch>
            <a:fillRect/>
          </a:stretch>
        </p:blipFill>
        <p:spPr>
          <a:xfrm>
            <a:off x="152400" y="2006250"/>
            <a:ext cx="8839201" cy="213809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Menambahkan Property ke Prototype</a:t>
            </a:r>
            <a:endParaRPr/>
          </a:p>
        </p:txBody>
      </p:sp>
      <p:pic>
        <p:nvPicPr>
          <p:cNvPr id="398" name="Google Shape;398;p65"/>
          <p:cNvPicPr preferRelativeResize="0"/>
          <p:nvPr/>
        </p:nvPicPr>
        <p:blipFill>
          <a:blip r:embed="rId3">
            <a:alphaModFix/>
          </a:blip>
          <a:stretch>
            <a:fillRect/>
          </a:stretch>
        </p:blipFill>
        <p:spPr>
          <a:xfrm>
            <a:off x="152400" y="2006250"/>
            <a:ext cx="8839201" cy="226354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Prototype Inheritance</a:t>
            </a:r>
            <a:endParaRPr/>
          </a:p>
        </p:txBody>
      </p:sp>
      <p:sp>
        <p:nvSpPr>
          <p:cNvPr id="404" name="Google Shape;404;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Bagaimana bisa property di prototype diakses dari object instance?</a:t>
            </a:r>
            <a:endParaRPr/>
          </a:p>
          <a:p>
            <a:pPr indent="-311150" lvl="0" marL="457200" rtl="0" algn="l">
              <a:spcBef>
                <a:spcPts val="0"/>
              </a:spcBef>
              <a:spcAft>
                <a:spcPts val="0"/>
              </a:spcAft>
              <a:buSzPts val="1300"/>
              <a:buChar char="●"/>
            </a:pPr>
            <a:r>
              <a:rPr lang="id"/>
              <a:t>Ketika kita mengakses property di object instance, pertama akan di cek apakah di object tersebut terdapat property tersebut atau tidak, jika tidak, maka akan di cek di __proto__ (prototype) nya, jika masih tidak ada, akan di cek lagi di __proto__ (prototype) yang lebih tinggi, begitu seterusnya, sampai berakhir di Object Prototype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Prototype Inheritance</a:t>
            </a:r>
            <a:endParaRPr/>
          </a:p>
        </p:txBody>
      </p:sp>
      <p:pic>
        <p:nvPicPr>
          <p:cNvPr id="410" name="Google Shape;410;p67"/>
          <p:cNvPicPr preferRelativeResize="0"/>
          <p:nvPr/>
        </p:nvPicPr>
        <p:blipFill>
          <a:blip r:embed="rId3">
            <a:alphaModFix/>
          </a:blip>
          <a:stretch>
            <a:fillRect/>
          </a:stretch>
        </p:blipFill>
        <p:spPr>
          <a:xfrm>
            <a:off x="152400" y="2006250"/>
            <a:ext cx="6312047" cy="29848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 Inheritance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 Inheritance</a:t>
            </a:r>
            <a:endParaRPr/>
          </a:p>
        </p:txBody>
      </p:sp>
      <p:sp>
        <p:nvSpPr>
          <p:cNvPr id="421" name="Google Shape;421;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sudah tahu, bahwa prototype selalu memiliki parent, artinya dia adalah turunan, parent tertinggi adalah Object prototype</a:t>
            </a:r>
            <a:endParaRPr/>
          </a:p>
          <a:p>
            <a:pPr indent="-311150" lvl="0" marL="457200" rtl="0" algn="l">
              <a:spcBef>
                <a:spcPts val="0"/>
              </a:spcBef>
              <a:spcAft>
                <a:spcPts val="0"/>
              </a:spcAft>
              <a:buSzPts val="1300"/>
              <a:buChar char="●"/>
            </a:pPr>
            <a:r>
              <a:rPr lang="id"/>
              <a:t>Pertanyaannya bagaimana jika kita ingin melakukan inheritance ke Prototype lain?</a:t>
            </a:r>
            <a:endParaRPr/>
          </a:p>
          <a:p>
            <a:pPr indent="-311150" lvl="0" marL="457200" rtl="0" algn="l">
              <a:spcBef>
                <a:spcPts val="0"/>
              </a:spcBef>
              <a:spcAft>
                <a:spcPts val="0"/>
              </a:spcAft>
              <a:buSzPts val="1300"/>
              <a:buChar char="●"/>
            </a:pPr>
            <a:r>
              <a:rPr lang="id"/>
              <a:t>Hal ini juga bisa dilakukan, namun agak sedikit tricky, karena hal ini, sebenarnya untuk JavaScript modern, tidak direkomendasikan lagi praktek OOP menggunakan Prototype, karena di ES6 sudah dikenalkan kata kunci class yang akan nanti dibahas di chapter tersendiri</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Prototype Inheritance Salah (1)</a:t>
            </a:r>
            <a:endParaRPr/>
          </a:p>
        </p:txBody>
      </p:sp>
      <p:pic>
        <p:nvPicPr>
          <p:cNvPr id="427" name="Google Shape;427;p70"/>
          <p:cNvPicPr preferRelativeResize="0"/>
          <p:nvPr/>
        </p:nvPicPr>
        <p:blipFill>
          <a:blip r:embed="rId3">
            <a:alphaModFix/>
          </a:blip>
          <a:stretch>
            <a:fillRect/>
          </a:stretch>
        </p:blipFill>
        <p:spPr>
          <a:xfrm>
            <a:off x="152400" y="2006250"/>
            <a:ext cx="3252825" cy="2306300"/>
          </a:xfrm>
          <a:prstGeom prst="rect">
            <a:avLst/>
          </a:prstGeom>
          <a:noFill/>
          <a:ln>
            <a:noFill/>
          </a:ln>
        </p:spPr>
      </p:pic>
      <p:pic>
        <p:nvPicPr>
          <p:cNvPr id="428" name="Google Shape;428;p70"/>
          <p:cNvPicPr preferRelativeResize="0"/>
          <p:nvPr/>
        </p:nvPicPr>
        <p:blipFill>
          <a:blip r:embed="rId4">
            <a:alphaModFix/>
          </a:blip>
          <a:stretch>
            <a:fillRect/>
          </a:stretch>
        </p:blipFill>
        <p:spPr>
          <a:xfrm>
            <a:off x="3507025" y="2006250"/>
            <a:ext cx="5542074" cy="2121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Prototype Inheritance Salah (2)</a:t>
            </a:r>
            <a:endParaRPr/>
          </a:p>
        </p:txBody>
      </p:sp>
      <p:pic>
        <p:nvPicPr>
          <p:cNvPr id="434" name="Google Shape;434;p71"/>
          <p:cNvPicPr preferRelativeResize="0"/>
          <p:nvPr/>
        </p:nvPicPr>
        <p:blipFill>
          <a:blip r:embed="rId3">
            <a:alphaModFix/>
          </a:blip>
          <a:stretch>
            <a:fillRect/>
          </a:stretch>
        </p:blipFill>
        <p:spPr>
          <a:xfrm>
            <a:off x="152400" y="2006250"/>
            <a:ext cx="8839200" cy="2060672"/>
          </a:xfrm>
          <a:prstGeom prst="rect">
            <a:avLst/>
          </a:prstGeom>
          <a:noFill/>
          <a:ln>
            <a:noFill/>
          </a:ln>
        </p:spPr>
      </p:pic>
      <p:pic>
        <p:nvPicPr>
          <p:cNvPr id="435" name="Google Shape;435;p71"/>
          <p:cNvPicPr preferRelativeResize="0"/>
          <p:nvPr/>
        </p:nvPicPr>
        <p:blipFill>
          <a:blip r:embed="rId4">
            <a:alphaModFix/>
          </a:blip>
          <a:stretch>
            <a:fillRect/>
          </a:stretch>
        </p:blipFill>
        <p:spPr>
          <a:xfrm>
            <a:off x="152400" y="4066925"/>
            <a:ext cx="8839199" cy="90884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 Prototype Inheritance Salah</a:t>
            </a:r>
            <a:endParaRPr/>
          </a:p>
        </p:txBody>
      </p:sp>
      <p:pic>
        <p:nvPicPr>
          <p:cNvPr id="441" name="Google Shape;441;p72"/>
          <p:cNvPicPr preferRelativeResize="0"/>
          <p:nvPr/>
        </p:nvPicPr>
        <p:blipFill>
          <a:blip r:embed="rId3">
            <a:alphaModFix/>
          </a:blip>
          <a:stretch>
            <a:fillRect/>
          </a:stretch>
        </p:blipFill>
        <p:spPr>
          <a:xfrm>
            <a:off x="770638" y="2006250"/>
            <a:ext cx="7602713" cy="29848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Prototype Inheritance Benar (1)</a:t>
            </a:r>
            <a:endParaRPr/>
          </a:p>
        </p:txBody>
      </p:sp>
      <p:pic>
        <p:nvPicPr>
          <p:cNvPr id="447" name="Google Shape;447;p73"/>
          <p:cNvPicPr preferRelativeResize="0"/>
          <p:nvPr/>
        </p:nvPicPr>
        <p:blipFill>
          <a:blip r:embed="rId3">
            <a:alphaModFix/>
          </a:blip>
          <a:stretch>
            <a:fillRect/>
          </a:stretch>
        </p:blipFill>
        <p:spPr>
          <a:xfrm>
            <a:off x="152400" y="2006250"/>
            <a:ext cx="3252825" cy="2306300"/>
          </a:xfrm>
          <a:prstGeom prst="rect">
            <a:avLst/>
          </a:prstGeom>
          <a:noFill/>
          <a:ln>
            <a:noFill/>
          </a:ln>
        </p:spPr>
      </p:pic>
      <p:pic>
        <p:nvPicPr>
          <p:cNvPr id="448" name="Google Shape;448;p73"/>
          <p:cNvPicPr preferRelativeResize="0"/>
          <p:nvPr/>
        </p:nvPicPr>
        <p:blipFill>
          <a:blip r:embed="rId4">
            <a:alphaModFix/>
          </a:blip>
          <a:stretch>
            <a:fillRect/>
          </a:stretch>
        </p:blipFill>
        <p:spPr>
          <a:xfrm>
            <a:off x="3557625" y="2006250"/>
            <a:ext cx="5433975" cy="2109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Object Oriented Programming</a:t>
            </a:r>
            <a:endParaRPr/>
          </a:p>
          <a:p>
            <a:pPr indent="-311150" lvl="0" marL="457200" rtl="0" algn="l">
              <a:spcBef>
                <a:spcPts val="0"/>
              </a:spcBef>
              <a:spcAft>
                <a:spcPts val="0"/>
              </a:spcAft>
              <a:buSzPts val="1300"/>
              <a:buChar char="●"/>
            </a:pPr>
            <a:r>
              <a:rPr lang="id"/>
              <a:t>Class</a:t>
            </a:r>
            <a:endParaRPr/>
          </a:p>
          <a:p>
            <a:pPr indent="-311150" lvl="0" marL="457200" rtl="0" algn="l">
              <a:spcBef>
                <a:spcPts val="0"/>
              </a:spcBef>
              <a:spcAft>
                <a:spcPts val="0"/>
              </a:spcAft>
              <a:buSzPts val="1300"/>
              <a:buChar char="●"/>
            </a:pPr>
            <a:r>
              <a:rPr lang="id"/>
              <a:t>Object</a:t>
            </a:r>
            <a:endParaRPr/>
          </a:p>
          <a:p>
            <a:pPr indent="-311150" lvl="0" marL="457200" rtl="0" algn="l">
              <a:spcBef>
                <a:spcPts val="0"/>
              </a:spcBef>
              <a:spcAft>
                <a:spcPts val="0"/>
              </a:spcAft>
              <a:buSzPts val="1300"/>
              <a:buChar char="●"/>
            </a:pPr>
            <a:r>
              <a:rPr lang="id"/>
              <a:t>Inheritance </a:t>
            </a:r>
            <a:endParaRPr/>
          </a:p>
          <a:p>
            <a:pPr indent="-311150" lvl="0" marL="457200" rtl="0" algn="l">
              <a:spcBef>
                <a:spcPts val="0"/>
              </a:spcBef>
              <a:spcAft>
                <a:spcPts val="0"/>
              </a:spcAft>
              <a:buSzPts val="1300"/>
              <a:buChar char="●"/>
            </a:pPr>
            <a:r>
              <a:rPr lang="id"/>
              <a:t>Iterable dan Iterators</a:t>
            </a:r>
            <a:endParaRPr/>
          </a:p>
          <a:p>
            <a:pPr indent="-311150" lvl="0" marL="457200" rtl="0" algn="l">
              <a:spcBef>
                <a:spcPts val="0"/>
              </a:spcBef>
              <a:spcAft>
                <a:spcPts val="0"/>
              </a:spcAft>
              <a:buSzPts val="1300"/>
              <a:buChar char="●"/>
            </a:pPr>
            <a:r>
              <a:rPr lang="id"/>
              <a:t>Standard JavaScript Classes</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Prototype Inheritance Benar (1)</a:t>
            </a:r>
            <a:endParaRPr/>
          </a:p>
        </p:txBody>
      </p:sp>
      <p:pic>
        <p:nvPicPr>
          <p:cNvPr id="454" name="Google Shape;454;p74"/>
          <p:cNvPicPr preferRelativeResize="0"/>
          <p:nvPr/>
        </p:nvPicPr>
        <p:blipFill>
          <a:blip r:embed="rId3">
            <a:alphaModFix/>
          </a:blip>
          <a:stretch>
            <a:fillRect/>
          </a:stretch>
        </p:blipFill>
        <p:spPr>
          <a:xfrm>
            <a:off x="152400" y="2006250"/>
            <a:ext cx="8839200" cy="2060672"/>
          </a:xfrm>
          <a:prstGeom prst="rect">
            <a:avLst/>
          </a:prstGeom>
          <a:noFill/>
          <a:ln>
            <a:noFill/>
          </a:ln>
        </p:spPr>
      </p:pic>
      <p:pic>
        <p:nvPicPr>
          <p:cNvPr id="455" name="Google Shape;455;p74"/>
          <p:cNvPicPr preferRelativeResize="0"/>
          <p:nvPr/>
        </p:nvPicPr>
        <p:blipFill>
          <a:blip r:embed="rId4">
            <a:alphaModFix/>
          </a:blip>
          <a:stretch>
            <a:fillRect/>
          </a:stretch>
        </p:blipFill>
        <p:spPr>
          <a:xfrm>
            <a:off x="152400" y="4066925"/>
            <a:ext cx="8839200" cy="86893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 Prototype Inheritance Benar</a:t>
            </a:r>
            <a:endParaRPr/>
          </a:p>
        </p:txBody>
      </p:sp>
      <p:pic>
        <p:nvPicPr>
          <p:cNvPr id="461" name="Google Shape;461;p75"/>
          <p:cNvPicPr preferRelativeResize="0"/>
          <p:nvPr/>
        </p:nvPicPr>
        <p:blipFill>
          <a:blip r:embed="rId3">
            <a:alphaModFix/>
          </a:blip>
          <a:stretch>
            <a:fillRect/>
          </a:stretch>
        </p:blipFill>
        <p:spPr>
          <a:xfrm>
            <a:off x="992263" y="2006250"/>
            <a:ext cx="7159466"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Class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Class</a:t>
            </a:r>
            <a:endParaRPr/>
          </a:p>
        </p:txBody>
      </p:sp>
      <p:sp>
        <p:nvSpPr>
          <p:cNvPr id="472" name="Google Shape;472;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Sejak EcmaScript versi 6, diperkenalkan kata kunci baru, yaitu class, ini merupakan kata kunci yang digunakan untuk membuat class di JavaScript</a:t>
            </a:r>
            <a:endParaRPr/>
          </a:p>
          <a:p>
            <a:pPr indent="-311150" lvl="0" marL="457200" rtl="0" algn="l">
              <a:spcBef>
                <a:spcPts val="0"/>
              </a:spcBef>
              <a:spcAft>
                <a:spcPts val="0"/>
              </a:spcAft>
              <a:buSzPts val="1300"/>
              <a:buChar char="●"/>
            </a:pPr>
            <a:r>
              <a:rPr lang="id"/>
              <a:t>Dengan kata kunci class, kita tidak perlu lagi menggunakan constructor function untuk membuat class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Class</a:t>
            </a:r>
            <a:endParaRPr/>
          </a:p>
        </p:txBody>
      </p:sp>
      <p:pic>
        <p:nvPicPr>
          <p:cNvPr id="478" name="Google Shape;478;p78"/>
          <p:cNvPicPr preferRelativeResize="0"/>
          <p:nvPr/>
        </p:nvPicPr>
        <p:blipFill>
          <a:blip r:embed="rId3">
            <a:alphaModFix/>
          </a:blip>
          <a:stretch>
            <a:fillRect/>
          </a:stretch>
        </p:blipFill>
        <p:spPr>
          <a:xfrm>
            <a:off x="152400" y="2006250"/>
            <a:ext cx="8839201" cy="264179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di Class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di Class</a:t>
            </a:r>
            <a:endParaRPr/>
          </a:p>
        </p:txBody>
      </p:sp>
      <p:sp>
        <p:nvSpPr>
          <p:cNvPr id="489" name="Google Shape;489;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bentuk constructor function mirip dengan function, jadi kita bisa menambah parameter pada constructor function, lantas bagaimana dengan class?</a:t>
            </a:r>
            <a:endParaRPr/>
          </a:p>
          <a:p>
            <a:pPr indent="-311150" lvl="0" marL="457200" rtl="0" algn="l">
              <a:spcBef>
                <a:spcPts val="0"/>
              </a:spcBef>
              <a:spcAft>
                <a:spcPts val="0"/>
              </a:spcAft>
              <a:buSzPts val="1300"/>
              <a:buChar char="●"/>
            </a:pPr>
            <a:r>
              <a:rPr lang="id"/>
              <a:t>Di class juga kita bisa menambah constructor, dimana dengan menggunakan constructor, kita juga bisa menambah parameter saat pertama kali membuat object nya</a:t>
            </a:r>
            <a:endParaRPr/>
          </a:p>
          <a:p>
            <a:pPr indent="-311150" lvl="0" marL="457200" rtl="0" algn="l">
              <a:spcBef>
                <a:spcPts val="0"/>
              </a:spcBef>
              <a:spcAft>
                <a:spcPts val="0"/>
              </a:spcAft>
              <a:buSzPts val="1300"/>
              <a:buChar char="●"/>
            </a:pPr>
            <a:r>
              <a:rPr lang="id"/>
              <a:t>Untuk membuat constructor di class, kita bisa menggunakan kata kunci constructor</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di Class</a:t>
            </a:r>
            <a:endParaRPr/>
          </a:p>
        </p:txBody>
      </p:sp>
      <p:pic>
        <p:nvPicPr>
          <p:cNvPr id="495" name="Google Shape;495;p81"/>
          <p:cNvPicPr preferRelativeResize="0"/>
          <p:nvPr/>
        </p:nvPicPr>
        <p:blipFill>
          <a:blip r:embed="rId3">
            <a:alphaModFix/>
          </a:blip>
          <a:stretch>
            <a:fillRect/>
          </a:stretch>
        </p:blipFill>
        <p:spPr>
          <a:xfrm>
            <a:off x="152400" y="2006250"/>
            <a:ext cx="7842546"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Property di Class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Property di Class</a:t>
            </a:r>
            <a:endParaRPr/>
          </a:p>
        </p:txBody>
      </p:sp>
      <p:sp>
        <p:nvSpPr>
          <p:cNvPr id="506" name="Google Shape;506;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pada constructor function, dalam class pun kita bisa menambahkan property</a:t>
            </a:r>
            <a:endParaRPr/>
          </a:p>
          <a:p>
            <a:pPr indent="-311150" lvl="0" marL="457200" rtl="0" algn="l">
              <a:spcBef>
                <a:spcPts val="0"/>
              </a:spcBef>
              <a:spcAft>
                <a:spcPts val="0"/>
              </a:spcAft>
              <a:buSzPts val="1300"/>
              <a:buChar char="●"/>
            </a:pPr>
            <a:r>
              <a:rPr lang="id"/>
              <a:t>Karena hasil akhirnya adalah sebuah object, jadi menambahkan property di class bisa juga dilakukan di instance object nya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Object Oriented Programming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Property di Class</a:t>
            </a:r>
            <a:endParaRPr/>
          </a:p>
        </p:txBody>
      </p:sp>
      <p:pic>
        <p:nvPicPr>
          <p:cNvPr id="512" name="Google Shape;512;p84"/>
          <p:cNvPicPr preferRelativeResize="0"/>
          <p:nvPr/>
        </p:nvPicPr>
        <p:blipFill>
          <a:blip r:embed="rId3">
            <a:alphaModFix/>
          </a:blip>
          <a:stretch>
            <a:fillRect/>
          </a:stretch>
        </p:blipFill>
        <p:spPr>
          <a:xfrm>
            <a:off x="152400" y="2006250"/>
            <a:ext cx="7884225" cy="2984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Class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Class</a:t>
            </a:r>
            <a:endParaRPr/>
          </a:p>
        </p:txBody>
      </p:sp>
      <p:sp>
        <p:nvSpPr>
          <p:cNvPr id="523" name="Google Shape;523;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Membuat method di class sebenarnya bisa dilakukan dengan cara seperti menambahkan method di constructor function</a:t>
            </a:r>
            <a:endParaRPr/>
          </a:p>
          <a:p>
            <a:pPr indent="-311150" lvl="0" marL="457200" rtl="0" algn="l">
              <a:spcBef>
                <a:spcPts val="0"/>
              </a:spcBef>
              <a:spcAft>
                <a:spcPts val="0"/>
              </a:spcAft>
              <a:buSzPts val="1300"/>
              <a:buChar char="●"/>
            </a:pPr>
            <a:r>
              <a:rPr lang="id"/>
              <a:t>Namun, hal tersebut sebenarnya menambahkan method ke dalam instance object</a:t>
            </a:r>
            <a:endParaRPr/>
          </a:p>
          <a:p>
            <a:pPr indent="-311150" lvl="0" marL="457200" rtl="0" algn="l">
              <a:spcBef>
                <a:spcPts val="0"/>
              </a:spcBef>
              <a:spcAft>
                <a:spcPts val="0"/>
              </a:spcAft>
              <a:buSzPts val="1300"/>
              <a:buChar char="●"/>
            </a:pPr>
            <a:r>
              <a:rPr lang="id"/>
              <a:t>Khusus untuk method sebaiknya kita menambahkan ke prototype, bukan ke instance object</a:t>
            </a:r>
            <a:endParaRPr/>
          </a:p>
          <a:p>
            <a:pPr indent="-311150" lvl="0" marL="457200" rtl="0" algn="l">
              <a:spcBef>
                <a:spcPts val="0"/>
              </a:spcBef>
              <a:spcAft>
                <a:spcPts val="0"/>
              </a:spcAft>
              <a:buSzPts val="1300"/>
              <a:buChar char="●"/>
            </a:pPr>
            <a:r>
              <a:rPr lang="id"/>
              <a:t>Untung nya di class, ada cara mudah menambahkan method dan secara otomatis ditambahkan ke prototype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di Class</a:t>
            </a:r>
            <a:endParaRPr/>
          </a:p>
        </p:txBody>
      </p:sp>
      <p:pic>
        <p:nvPicPr>
          <p:cNvPr id="529" name="Google Shape;529;p87"/>
          <p:cNvPicPr preferRelativeResize="0"/>
          <p:nvPr/>
        </p:nvPicPr>
        <p:blipFill>
          <a:blip r:embed="rId3">
            <a:alphaModFix/>
          </a:blip>
          <a:stretch>
            <a:fillRect/>
          </a:stretch>
        </p:blipFill>
        <p:spPr>
          <a:xfrm>
            <a:off x="152400" y="2006250"/>
            <a:ext cx="7229360" cy="29848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Method di Prototype</a:t>
            </a:r>
            <a:endParaRPr/>
          </a:p>
        </p:txBody>
      </p:sp>
      <p:pic>
        <p:nvPicPr>
          <p:cNvPr id="535" name="Google Shape;535;p88"/>
          <p:cNvPicPr preferRelativeResize="0"/>
          <p:nvPr/>
        </p:nvPicPr>
        <p:blipFill>
          <a:blip r:embed="rId3">
            <a:alphaModFix/>
          </a:blip>
          <a:stretch>
            <a:fillRect/>
          </a:stretch>
        </p:blipFill>
        <p:spPr>
          <a:xfrm>
            <a:off x="152400" y="2006250"/>
            <a:ext cx="8839201" cy="290264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Inheritance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Inheritance</a:t>
            </a:r>
            <a:endParaRPr/>
          </a:p>
        </p:txBody>
      </p:sp>
      <p:sp>
        <p:nvSpPr>
          <p:cNvPr id="546" name="Google Shape;546;p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prototype mendukung pewarisan, walaupun agak sedikit tricky cara pembuatannya</a:t>
            </a:r>
            <a:endParaRPr/>
          </a:p>
          <a:p>
            <a:pPr indent="-311150" lvl="0" marL="457200" rtl="0" algn="l">
              <a:spcBef>
                <a:spcPts val="0"/>
              </a:spcBef>
              <a:spcAft>
                <a:spcPts val="0"/>
              </a:spcAft>
              <a:buSzPts val="1300"/>
              <a:buChar char="●"/>
            </a:pPr>
            <a:r>
              <a:rPr lang="id"/>
              <a:t>Untungnya itu diperbaiki di ES6 dengan fitur class nya</a:t>
            </a:r>
            <a:endParaRPr/>
          </a:p>
          <a:p>
            <a:pPr indent="-311150" lvl="0" marL="457200" rtl="0" algn="l">
              <a:spcBef>
                <a:spcPts val="0"/>
              </a:spcBef>
              <a:spcAft>
                <a:spcPts val="0"/>
              </a:spcAft>
              <a:buSzPts val="1300"/>
              <a:buChar char="●"/>
            </a:pPr>
            <a:r>
              <a:rPr lang="id"/>
              <a:t>Sebuah class bisa melakukan pewarisan dari class lainnya dengan menggunakan kata kunci extends</a:t>
            </a:r>
            <a:endParaRPr/>
          </a:p>
          <a:p>
            <a:pPr indent="-311150" lvl="0" marL="457200" rtl="0" algn="l">
              <a:spcBef>
                <a:spcPts val="0"/>
              </a:spcBef>
              <a:spcAft>
                <a:spcPts val="0"/>
              </a:spcAft>
              <a:buSzPts val="1300"/>
              <a:buChar char="●"/>
            </a:pPr>
            <a:r>
              <a:rPr lang="id"/>
              <a:t>Di JavaScript, class inheritance sama seperti prototype inheritance, hanya bisa memiliki satu parent class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Inheritance (1)</a:t>
            </a:r>
            <a:endParaRPr/>
          </a:p>
        </p:txBody>
      </p:sp>
      <p:pic>
        <p:nvPicPr>
          <p:cNvPr id="552" name="Google Shape;552;p91"/>
          <p:cNvPicPr preferRelativeResize="0"/>
          <p:nvPr/>
        </p:nvPicPr>
        <p:blipFill>
          <a:blip r:embed="rId3">
            <a:alphaModFix/>
          </a:blip>
          <a:stretch>
            <a:fillRect/>
          </a:stretch>
        </p:blipFill>
        <p:spPr>
          <a:xfrm>
            <a:off x="152400" y="2006250"/>
            <a:ext cx="8362053" cy="2984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Inheritance (2)</a:t>
            </a:r>
            <a:endParaRPr/>
          </a:p>
        </p:txBody>
      </p:sp>
      <p:pic>
        <p:nvPicPr>
          <p:cNvPr id="558" name="Google Shape;558;p92"/>
          <p:cNvPicPr preferRelativeResize="0"/>
          <p:nvPr/>
        </p:nvPicPr>
        <p:blipFill>
          <a:blip r:embed="rId3">
            <a:alphaModFix/>
          </a:blip>
          <a:stretch>
            <a:fillRect/>
          </a:stretch>
        </p:blipFill>
        <p:spPr>
          <a:xfrm>
            <a:off x="152400" y="2006250"/>
            <a:ext cx="8839200" cy="214784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Class Inheritance</a:t>
            </a:r>
            <a:endParaRPr/>
          </a:p>
        </p:txBody>
      </p:sp>
      <p:pic>
        <p:nvPicPr>
          <p:cNvPr id="564" name="Google Shape;564;p93"/>
          <p:cNvPicPr preferRelativeResize="0"/>
          <p:nvPr/>
        </p:nvPicPr>
        <p:blipFill>
          <a:blip r:embed="rId3">
            <a:alphaModFix/>
          </a:blip>
          <a:stretch>
            <a:fillRect/>
          </a:stretch>
        </p:blipFill>
        <p:spPr>
          <a:xfrm>
            <a:off x="152400" y="2006250"/>
            <a:ext cx="7406851"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 Oriented Programming?</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Oriented Programming adalah sudut pandang bahasa pemrograman yang berkonsep “objek”</a:t>
            </a:r>
            <a:endParaRPr/>
          </a:p>
          <a:p>
            <a:pPr indent="-311150" lvl="0" marL="457200" rtl="0" algn="l">
              <a:spcBef>
                <a:spcPts val="0"/>
              </a:spcBef>
              <a:spcAft>
                <a:spcPts val="0"/>
              </a:spcAft>
              <a:buSzPts val="1300"/>
              <a:buChar char="●"/>
            </a:pPr>
            <a:r>
              <a:rPr lang="id"/>
              <a:t>Ada banyak sudut pandang bahasa pemrograman, namun OOP adalah yang sangat populer saat ini.</a:t>
            </a:r>
            <a:endParaRPr/>
          </a:p>
          <a:p>
            <a:pPr indent="-311150" lvl="0" marL="457200" rtl="0" algn="l">
              <a:spcBef>
                <a:spcPts val="0"/>
              </a:spcBef>
              <a:spcAft>
                <a:spcPts val="0"/>
              </a:spcAft>
              <a:buSzPts val="1300"/>
              <a:buChar char="●"/>
            </a:pPr>
            <a:r>
              <a:rPr lang="id"/>
              <a:t>Ada beberapa istilah yang perlu dimengerti dalam OOP, yaitu: Object dan Class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Constructor</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Constructor</a:t>
            </a:r>
            <a:endParaRPr/>
          </a:p>
        </p:txBody>
      </p:sp>
      <p:sp>
        <p:nvSpPr>
          <p:cNvPr id="575" name="Google Shape;575;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Inheritance sifatnya seperti Prototype Inheritance</a:t>
            </a:r>
            <a:endParaRPr/>
          </a:p>
          <a:p>
            <a:pPr indent="-311150" lvl="0" marL="457200" rtl="0" algn="l">
              <a:spcBef>
                <a:spcPts val="0"/>
              </a:spcBef>
              <a:spcAft>
                <a:spcPts val="0"/>
              </a:spcAft>
              <a:buSzPts val="1300"/>
              <a:buChar char="●"/>
            </a:pPr>
            <a:r>
              <a:rPr lang="id"/>
              <a:t>Bagaimana dengan Constructor Inheritance? Sebenarnya Constructor Inheritance hanyalah melakukan eksekusi constructor lain dengan tujuan agar property di constructor lain bisa ditambahkan ke instance object ini</a:t>
            </a:r>
            <a:endParaRPr/>
          </a:p>
          <a:p>
            <a:pPr indent="-311150" lvl="0" marL="457200" rtl="0" algn="l">
              <a:spcBef>
                <a:spcPts val="0"/>
              </a:spcBef>
              <a:spcAft>
                <a:spcPts val="0"/>
              </a:spcAft>
              <a:buSzPts val="1300"/>
              <a:buChar char="●"/>
            </a:pPr>
            <a:r>
              <a:rPr lang="id"/>
              <a:t>Dalam kasus ini, jika kita ingin mencapai hasil yang sama, kita bisa menggunakan kata kunci super di dalam constructor</a:t>
            </a:r>
            <a:endParaRPr/>
          </a:p>
          <a:p>
            <a:pPr indent="-311150" lvl="0" marL="457200" rtl="0" algn="l">
              <a:spcBef>
                <a:spcPts val="0"/>
              </a:spcBef>
              <a:spcAft>
                <a:spcPts val="0"/>
              </a:spcAft>
              <a:buSzPts val="1300"/>
              <a:buChar char="●"/>
            </a:pPr>
            <a:r>
              <a:rPr lang="id"/>
              <a:t>Kata kunci super digunakan untuk memanggil constructor super class</a:t>
            </a:r>
            <a:endParaRPr/>
          </a:p>
          <a:p>
            <a:pPr indent="-311150" lvl="0" marL="457200" rtl="0" algn="l">
              <a:spcBef>
                <a:spcPts val="0"/>
              </a:spcBef>
              <a:spcAft>
                <a:spcPts val="0"/>
              </a:spcAft>
              <a:buSzPts val="1300"/>
              <a:buChar char="●"/>
            </a:pPr>
            <a:r>
              <a:rPr lang="id"/>
              <a:t>Jika di child class kita membuat constructor, maka kita wajib memanggil parent constructor, walaupun di parent tidak ada constructor</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Constructor (1)</a:t>
            </a:r>
            <a:endParaRPr/>
          </a:p>
        </p:txBody>
      </p:sp>
      <p:pic>
        <p:nvPicPr>
          <p:cNvPr id="581" name="Google Shape;581;p96"/>
          <p:cNvPicPr preferRelativeResize="0"/>
          <p:nvPr/>
        </p:nvPicPr>
        <p:blipFill>
          <a:blip r:embed="rId3">
            <a:alphaModFix/>
          </a:blip>
          <a:stretch>
            <a:fillRect/>
          </a:stretch>
        </p:blipFill>
        <p:spPr>
          <a:xfrm>
            <a:off x="152400" y="2006250"/>
            <a:ext cx="8839200" cy="269589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Constructor (2)</a:t>
            </a:r>
            <a:endParaRPr/>
          </a:p>
        </p:txBody>
      </p:sp>
      <p:pic>
        <p:nvPicPr>
          <p:cNvPr id="587" name="Google Shape;587;p97"/>
          <p:cNvPicPr preferRelativeResize="0"/>
          <p:nvPr/>
        </p:nvPicPr>
        <p:blipFill>
          <a:blip r:embed="rId3">
            <a:alphaModFix/>
          </a:blip>
          <a:stretch>
            <a:fillRect/>
          </a:stretch>
        </p:blipFill>
        <p:spPr>
          <a:xfrm>
            <a:off x="152400" y="2006250"/>
            <a:ext cx="8839201" cy="282948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Method</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Method</a:t>
            </a:r>
            <a:endParaRPr/>
          </a:p>
        </p:txBody>
      </p:sp>
      <p:sp>
        <p:nvSpPr>
          <p:cNvPr id="598" name="Google Shape;598;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digunakan untuk memanggil constructor milih parent class, kata kunci super juga bisa digunakan untuk mengakses method parent class</a:t>
            </a:r>
            <a:endParaRPr/>
          </a:p>
          <a:p>
            <a:pPr indent="-311150" lvl="0" marL="457200" rtl="0" algn="l">
              <a:spcBef>
                <a:spcPts val="0"/>
              </a:spcBef>
              <a:spcAft>
                <a:spcPts val="0"/>
              </a:spcAft>
              <a:buSzPts val="1300"/>
              <a:buChar char="●"/>
            </a:pPr>
            <a:r>
              <a:rPr lang="id"/>
              <a:t>Caranya bisa menggunakan super titik nama function nya</a:t>
            </a:r>
            <a:endParaRPr/>
          </a:p>
          <a:p>
            <a:pPr indent="-311150" lvl="0" marL="457200" rtl="0" algn="l">
              <a:spcBef>
                <a:spcPts val="0"/>
              </a:spcBef>
              <a:spcAft>
                <a:spcPts val="0"/>
              </a:spcAft>
              <a:buSzPts val="1300"/>
              <a:buChar char="●"/>
            </a:pPr>
            <a:r>
              <a:rPr lang="id"/>
              <a:t>Dengan kata lain, super sebenarnya adalah reference ke parent prototype, mirip seperti __proto__</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Method</a:t>
            </a:r>
            <a:endParaRPr/>
          </a:p>
        </p:txBody>
      </p:sp>
      <p:pic>
        <p:nvPicPr>
          <p:cNvPr id="604" name="Google Shape;604;p100"/>
          <p:cNvPicPr preferRelativeResize="0"/>
          <p:nvPr/>
        </p:nvPicPr>
        <p:blipFill>
          <a:blip r:embed="rId3">
            <a:alphaModFix/>
          </a:blip>
          <a:stretch>
            <a:fillRect/>
          </a:stretch>
        </p:blipFill>
        <p:spPr>
          <a:xfrm>
            <a:off x="152400" y="2006250"/>
            <a:ext cx="8427811"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 di Class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 di Class</a:t>
            </a:r>
            <a:endParaRPr/>
          </a:p>
        </p:txBody>
      </p:sp>
      <p:sp>
        <p:nvSpPr>
          <p:cNvPr id="615" name="Google Shape;615;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juga mendukung pembuatan getter dan setter</a:t>
            </a:r>
            <a:endParaRPr/>
          </a:p>
          <a:p>
            <a:pPr indent="-311150" lvl="0" marL="457200" rtl="0" algn="l">
              <a:spcBef>
                <a:spcPts val="0"/>
              </a:spcBef>
              <a:spcAft>
                <a:spcPts val="0"/>
              </a:spcAft>
              <a:buSzPts val="1300"/>
              <a:buChar char="●"/>
            </a:pPr>
            <a:r>
              <a:rPr lang="id"/>
              <a:t>Perlu diingat, getter dan setter ini akan berada di prototype, bukan di instance object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 dan Setter</a:t>
            </a:r>
            <a:endParaRPr/>
          </a:p>
        </p:txBody>
      </p:sp>
      <p:pic>
        <p:nvPicPr>
          <p:cNvPr id="621" name="Google Shape;621;p103"/>
          <p:cNvPicPr preferRelativeResize="0"/>
          <p:nvPr/>
        </p:nvPicPr>
        <p:blipFill>
          <a:blip r:embed="rId3">
            <a:alphaModFix/>
          </a:blip>
          <a:stretch>
            <a:fillRect/>
          </a:stretch>
        </p:blipFill>
        <p:spPr>
          <a:xfrm>
            <a:off x="152400" y="2006250"/>
            <a:ext cx="4159480" cy="2984849"/>
          </a:xfrm>
          <a:prstGeom prst="rect">
            <a:avLst/>
          </a:prstGeom>
          <a:noFill/>
          <a:ln>
            <a:noFill/>
          </a:ln>
        </p:spPr>
      </p:pic>
      <p:pic>
        <p:nvPicPr>
          <p:cNvPr id="622" name="Google Shape;622;p103"/>
          <p:cNvPicPr preferRelativeResize="0"/>
          <p:nvPr/>
        </p:nvPicPr>
        <p:blipFill>
          <a:blip r:embed="rId4">
            <a:alphaModFix/>
          </a:blip>
          <a:stretch>
            <a:fillRect/>
          </a:stretch>
        </p:blipFill>
        <p:spPr>
          <a:xfrm>
            <a:off x="4464280" y="2006250"/>
            <a:ext cx="4344285" cy="2984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adalah data yang berisi field / properties / attributes dan method / function / behavior</a:t>
            </a:r>
            <a:endParaRPr/>
          </a:p>
          <a:p>
            <a:pPr indent="0" lvl="0" marL="0" rtl="0" algn="l">
              <a:spcBef>
                <a:spcPts val="1600"/>
              </a:spcBef>
              <a:spcAft>
                <a:spcPts val="160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Public Class Field</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Field</a:t>
            </a:r>
            <a:endParaRPr/>
          </a:p>
        </p:txBody>
      </p:sp>
      <p:sp>
        <p:nvSpPr>
          <p:cNvPr id="633" name="Google Shape;633;p1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Biasanya, saat kita ingin menambahkan field (property yang berisi value), kita biasanya tambahkan di constructor</a:t>
            </a:r>
            <a:endParaRPr/>
          </a:p>
          <a:p>
            <a:pPr indent="-311150" lvl="0" marL="457200" rtl="0" algn="l">
              <a:spcBef>
                <a:spcPts val="0"/>
              </a:spcBef>
              <a:spcAft>
                <a:spcPts val="0"/>
              </a:spcAft>
              <a:buSzPts val="1300"/>
              <a:buChar char="●"/>
            </a:pPr>
            <a:r>
              <a:rPr lang="id"/>
              <a:t>Namun, ada proposal di EcmaScript yang mengajukan pembuatan public class field ditempatkan diluar constructor, selevel dengan penempatan  method</a:t>
            </a:r>
            <a:endParaRPr/>
          </a:p>
          <a:p>
            <a:pPr indent="-311150" lvl="0" marL="457200" rtl="0" algn="l">
              <a:spcBef>
                <a:spcPts val="0"/>
              </a:spcBef>
              <a:spcAft>
                <a:spcPts val="0"/>
              </a:spcAft>
              <a:buSzPts val="1300"/>
              <a:buChar char="●"/>
            </a:pPr>
            <a:r>
              <a:rPr lang="id"/>
              <a:t>Proposal ini masih belum final, namun beberapa browser sudah mendukung nya</a:t>
            </a:r>
            <a:endParaRPr/>
          </a:p>
          <a:p>
            <a:pPr indent="-311150" lvl="0" marL="457200" rtl="0" algn="l">
              <a:spcBef>
                <a:spcPts val="0"/>
              </a:spcBef>
              <a:spcAft>
                <a:spcPts val="0"/>
              </a:spcAft>
              <a:buSzPts val="1300"/>
              <a:buChar char="●"/>
            </a:pPr>
            <a:r>
              <a:rPr lang="id" u="sng">
                <a:solidFill>
                  <a:schemeClr val="hlink"/>
                </a:solidFill>
                <a:hlinkClick r:id="rId3"/>
              </a:rPr>
              <a:t>https://github.com/tc39/proposal-class-fields</a:t>
            </a:r>
            <a:r>
              <a:rPr lang="id"/>
              <a:t>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Public Class Field</a:t>
            </a:r>
            <a:endParaRPr/>
          </a:p>
        </p:txBody>
      </p:sp>
      <p:sp>
        <p:nvSpPr>
          <p:cNvPr id="639" name="Google Shape;639;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proposal tersebut juga disebutkan bahwa EcmaScript akan mendukung access modifier public dan private</a:t>
            </a:r>
            <a:endParaRPr/>
          </a:p>
          <a:p>
            <a:pPr indent="-311150" lvl="0" marL="457200" rtl="0" algn="l">
              <a:spcBef>
                <a:spcPts val="0"/>
              </a:spcBef>
              <a:spcAft>
                <a:spcPts val="0"/>
              </a:spcAft>
              <a:buSzPts val="1300"/>
              <a:buChar char="●"/>
            </a:pPr>
            <a:r>
              <a:rPr lang="id"/>
              <a:t>Public artinya bisa diakses dari luar class, dan private hanya bisa diakses dari dalam class saja</a:t>
            </a:r>
            <a:endParaRPr/>
          </a:p>
          <a:p>
            <a:pPr indent="-311150" lvl="0" marL="457200" rtl="0" algn="l">
              <a:spcBef>
                <a:spcPts val="0"/>
              </a:spcBef>
              <a:spcAft>
                <a:spcPts val="0"/>
              </a:spcAft>
              <a:buSzPts val="1300"/>
              <a:buChar char="●"/>
            </a:pPr>
            <a:r>
              <a:rPr lang="id"/>
              <a:t>Private class field akan kita bahas di chapter selanjutnya</a:t>
            </a:r>
            <a:endParaRPr/>
          </a:p>
          <a:p>
            <a:pPr indent="-311150" lvl="0" marL="457200" rtl="0" algn="l">
              <a:spcBef>
                <a:spcPts val="0"/>
              </a:spcBef>
              <a:spcAft>
                <a:spcPts val="0"/>
              </a:spcAft>
              <a:buSzPts val="1300"/>
              <a:buChar char="●"/>
            </a:pPr>
            <a:r>
              <a:rPr lang="id"/>
              <a:t>Untuk membuat public class field, kita bisa langsung buat nama field dengan value nya selevel dengan method</a:t>
            </a:r>
            <a:endParaRPr/>
          </a:p>
          <a:p>
            <a:pPr indent="-311150" lvl="0" marL="457200" rtl="0" algn="l">
              <a:spcBef>
                <a:spcPts val="0"/>
              </a:spcBef>
              <a:spcAft>
                <a:spcPts val="0"/>
              </a:spcAft>
              <a:buSzPts val="1300"/>
              <a:buChar char="●"/>
            </a:pPr>
            <a:r>
              <a:rPr lang="id"/>
              <a:t>Jika kita tidak memasukkan value ke dalam field tersebut, artinya field tersebut memiliki value undefined</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Public Class Field</a:t>
            </a:r>
            <a:endParaRPr/>
          </a:p>
        </p:txBody>
      </p:sp>
      <p:pic>
        <p:nvPicPr>
          <p:cNvPr id="645" name="Google Shape;645;p107"/>
          <p:cNvPicPr preferRelativeResize="0"/>
          <p:nvPr/>
        </p:nvPicPr>
        <p:blipFill>
          <a:blip r:embed="rId3">
            <a:alphaModFix/>
          </a:blip>
          <a:stretch>
            <a:fillRect/>
          </a:stretch>
        </p:blipFill>
        <p:spPr>
          <a:xfrm>
            <a:off x="152400" y="2006250"/>
            <a:ext cx="3922122" cy="2984850"/>
          </a:xfrm>
          <a:prstGeom prst="rect">
            <a:avLst/>
          </a:prstGeom>
          <a:noFill/>
          <a:ln>
            <a:noFill/>
          </a:ln>
        </p:spPr>
      </p:pic>
      <p:pic>
        <p:nvPicPr>
          <p:cNvPr id="646" name="Google Shape;646;p107"/>
          <p:cNvPicPr preferRelativeResize="0"/>
          <p:nvPr/>
        </p:nvPicPr>
        <p:blipFill>
          <a:blip r:embed="rId4">
            <a:alphaModFix/>
          </a:blip>
          <a:stretch>
            <a:fillRect/>
          </a:stretch>
        </p:blipFill>
        <p:spPr>
          <a:xfrm>
            <a:off x="4226922" y="2006250"/>
            <a:ext cx="3881126" cy="298484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Public Class Field dan Constructor</a:t>
            </a:r>
            <a:endParaRPr/>
          </a:p>
        </p:txBody>
      </p:sp>
      <p:pic>
        <p:nvPicPr>
          <p:cNvPr id="652" name="Google Shape;652;p108"/>
          <p:cNvPicPr preferRelativeResize="0"/>
          <p:nvPr/>
        </p:nvPicPr>
        <p:blipFill>
          <a:blip r:embed="rId3">
            <a:alphaModFix/>
          </a:blip>
          <a:stretch>
            <a:fillRect/>
          </a:stretch>
        </p:blipFill>
        <p:spPr>
          <a:xfrm>
            <a:off x="152400" y="2006250"/>
            <a:ext cx="3801550" cy="2984849"/>
          </a:xfrm>
          <a:prstGeom prst="rect">
            <a:avLst/>
          </a:prstGeom>
          <a:noFill/>
          <a:ln>
            <a:noFill/>
          </a:ln>
        </p:spPr>
      </p:pic>
      <p:pic>
        <p:nvPicPr>
          <p:cNvPr id="653" name="Google Shape;653;p108"/>
          <p:cNvPicPr preferRelativeResize="0"/>
          <p:nvPr/>
        </p:nvPicPr>
        <p:blipFill>
          <a:blip r:embed="rId4">
            <a:alphaModFix/>
          </a:blip>
          <a:stretch>
            <a:fillRect/>
          </a:stretch>
        </p:blipFill>
        <p:spPr>
          <a:xfrm>
            <a:off x="4106350" y="2006250"/>
            <a:ext cx="3898910" cy="29848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Private Class Field</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Private Class Field</a:t>
            </a:r>
            <a:endParaRPr/>
          </a:p>
        </p:txBody>
      </p:sp>
      <p:sp>
        <p:nvSpPr>
          <p:cNvPr id="664" name="Google Shape;664;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saat kita menambahkan field, maka field tersebut bisa diakses dari manapun</a:t>
            </a:r>
            <a:endParaRPr/>
          </a:p>
          <a:p>
            <a:pPr indent="-311150" lvl="0" marL="457200" rtl="0" algn="l">
              <a:spcBef>
                <a:spcPts val="0"/>
              </a:spcBef>
              <a:spcAft>
                <a:spcPts val="0"/>
              </a:spcAft>
              <a:buSzPts val="1300"/>
              <a:buChar char="●"/>
            </a:pPr>
            <a:r>
              <a:rPr lang="id"/>
              <a:t>Jika kita ingin membuat field yang bersifat private (hanya bisa diakses di dalam class), kita bisa menggunakan tanda # sebelum nama field nya</a:t>
            </a:r>
            <a:endParaRPr/>
          </a:p>
          <a:p>
            <a:pPr indent="-311150" lvl="0" marL="457200" rtl="0" algn="l">
              <a:spcBef>
                <a:spcPts val="0"/>
              </a:spcBef>
              <a:spcAft>
                <a:spcPts val="0"/>
              </a:spcAft>
              <a:buSzPts val="1300"/>
              <a:buChar char="●"/>
            </a:pPr>
            <a:r>
              <a:rPr lang="id"/>
              <a:t>Ini dinamakan private class field, dan hanya bisa diakses dari dalam class saja</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Private Class Field</a:t>
            </a:r>
            <a:endParaRPr/>
          </a:p>
        </p:txBody>
      </p:sp>
      <p:pic>
        <p:nvPicPr>
          <p:cNvPr id="670" name="Google Shape;670;p111"/>
          <p:cNvPicPr preferRelativeResize="0"/>
          <p:nvPr/>
        </p:nvPicPr>
        <p:blipFill>
          <a:blip r:embed="rId3">
            <a:alphaModFix/>
          </a:blip>
          <a:stretch>
            <a:fillRect/>
          </a:stretch>
        </p:blipFill>
        <p:spPr>
          <a:xfrm>
            <a:off x="152400" y="2006250"/>
            <a:ext cx="2355565" cy="2984850"/>
          </a:xfrm>
          <a:prstGeom prst="rect">
            <a:avLst/>
          </a:prstGeom>
          <a:noFill/>
          <a:ln>
            <a:noFill/>
          </a:ln>
        </p:spPr>
      </p:pic>
      <p:pic>
        <p:nvPicPr>
          <p:cNvPr id="671" name="Google Shape;671;p111"/>
          <p:cNvPicPr preferRelativeResize="0"/>
          <p:nvPr/>
        </p:nvPicPr>
        <p:blipFill>
          <a:blip r:embed="rId4">
            <a:alphaModFix/>
          </a:blip>
          <a:stretch>
            <a:fillRect/>
          </a:stretch>
        </p:blipFill>
        <p:spPr>
          <a:xfrm>
            <a:off x="2660365" y="2006250"/>
            <a:ext cx="4072924"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Private Method</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Private Method</a:t>
            </a:r>
            <a:endParaRPr/>
          </a:p>
        </p:txBody>
      </p:sp>
      <p:sp>
        <p:nvSpPr>
          <p:cNvPr id="682" name="Google Shape;682;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field, terdapat proposal juga untuk menambah fitur private method di EcmaScript</a:t>
            </a:r>
            <a:endParaRPr/>
          </a:p>
          <a:p>
            <a:pPr indent="-311150" lvl="0" marL="457200" rtl="0" algn="l">
              <a:spcBef>
                <a:spcPts val="0"/>
              </a:spcBef>
              <a:spcAft>
                <a:spcPts val="0"/>
              </a:spcAft>
              <a:buSzPts val="1300"/>
              <a:buChar char="●"/>
            </a:pPr>
            <a:r>
              <a:rPr lang="id"/>
              <a:t>Dengan demikian, access modifier private juga bisa digunakan di method</a:t>
            </a:r>
            <a:endParaRPr/>
          </a:p>
          <a:p>
            <a:pPr indent="-311150" lvl="0" marL="457200" rtl="0" algn="l">
              <a:spcBef>
                <a:spcPts val="0"/>
              </a:spcBef>
              <a:spcAft>
                <a:spcPts val="0"/>
              </a:spcAft>
              <a:buSzPts val="1300"/>
              <a:buChar char="●"/>
            </a:pPr>
            <a:r>
              <a:rPr lang="id"/>
              <a:t>Caranya sama, dengan menambahkan tanda # diawal method, maka secara otomatis method tersebut adalah private</a:t>
            </a:r>
            <a:endParaRPr/>
          </a:p>
          <a:p>
            <a:pPr indent="-311150" lvl="0" marL="457200" rtl="0" algn="l">
              <a:spcBef>
                <a:spcPts val="0"/>
              </a:spcBef>
              <a:spcAft>
                <a:spcPts val="0"/>
              </a:spcAft>
              <a:buSzPts val="1300"/>
              <a:buChar char="●"/>
            </a:pPr>
            <a:r>
              <a:rPr lang="id"/>
              <a:t>Ingat fitur ini masih dalam tahapan, belum benar-benar menjadi standard EcmaScript, jadi mungkin tidak semua browser mendukung fitur ini</a:t>
            </a:r>
            <a:endParaRPr/>
          </a:p>
          <a:p>
            <a:pPr indent="-311150" lvl="0" marL="457200" rtl="0" algn="l">
              <a:spcBef>
                <a:spcPts val="0"/>
              </a:spcBef>
              <a:spcAft>
                <a:spcPts val="0"/>
              </a:spcAft>
              <a:buSzPts val="1300"/>
              <a:buChar char="●"/>
            </a:pPr>
            <a:r>
              <a:rPr lang="id" u="sng">
                <a:solidFill>
                  <a:schemeClr val="hlink"/>
                </a:solidFill>
                <a:hlinkClick r:id="rId3"/>
              </a:rPr>
              <a:t>https://github.com/tc39/proposal-private-methods</a:t>
            </a:r>
            <a:r>
              <a:rPr lang="id"/>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Class?</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adalah blueprint, prototype atau cetakan untuk membuat Object</a:t>
            </a:r>
            <a:endParaRPr/>
          </a:p>
          <a:p>
            <a:pPr indent="-311150" lvl="0" marL="457200" rtl="0" algn="l">
              <a:spcBef>
                <a:spcPts val="0"/>
              </a:spcBef>
              <a:spcAft>
                <a:spcPts val="0"/>
              </a:spcAft>
              <a:buSzPts val="1300"/>
              <a:buChar char="●"/>
            </a:pPr>
            <a:r>
              <a:rPr lang="id"/>
              <a:t>Class berisikan deklarasi semua properties dan functions yang dimiliki oleh Object</a:t>
            </a:r>
            <a:endParaRPr/>
          </a:p>
          <a:p>
            <a:pPr indent="-311150" lvl="0" marL="457200" rtl="0" algn="l">
              <a:spcBef>
                <a:spcPts val="0"/>
              </a:spcBef>
              <a:spcAft>
                <a:spcPts val="0"/>
              </a:spcAft>
              <a:buSzPts val="1300"/>
              <a:buChar char="●"/>
            </a:pPr>
            <a:r>
              <a:rPr lang="id"/>
              <a:t>Setiap Object selalu dibuat dari Class</a:t>
            </a:r>
            <a:endParaRPr/>
          </a:p>
          <a:p>
            <a:pPr indent="-311150" lvl="0" marL="457200" rtl="0" algn="l">
              <a:spcBef>
                <a:spcPts val="0"/>
              </a:spcBef>
              <a:spcAft>
                <a:spcPts val="0"/>
              </a:spcAft>
              <a:buSzPts val="1300"/>
              <a:buChar char="●"/>
            </a:pPr>
            <a:r>
              <a:rPr lang="id"/>
              <a:t>Dan sebuah Class bisa membuat Object tanpa batas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Private Method</a:t>
            </a:r>
            <a:endParaRPr/>
          </a:p>
        </p:txBody>
      </p:sp>
      <p:pic>
        <p:nvPicPr>
          <p:cNvPr id="688" name="Google Shape;688;p114"/>
          <p:cNvPicPr preferRelativeResize="0"/>
          <p:nvPr/>
        </p:nvPicPr>
        <p:blipFill>
          <a:blip r:embed="rId3">
            <a:alphaModFix/>
          </a:blip>
          <a:stretch>
            <a:fillRect/>
          </a:stretch>
        </p:blipFill>
        <p:spPr>
          <a:xfrm>
            <a:off x="152400" y="2006250"/>
            <a:ext cx="2394664" cy="2984850"/>
          </a:xfrm>
          <a:prstGeom prst="rect">
            <a:avLst/>
          </a:prstGeom>
          <a:noFill/>
          <a:ln>
            <a:noFill/>
          </a:ln>
        </p:spPr>
      </p:pic>
      <p:pic>
        <p:nvPicPr>
          <p:cNvPr id="689" name="Google Shape;689;p114"/>
          <p:cNvPicPr preferRelativeResize="0"/>
          <p:nvPr/>
        </p:nvPicPr>
        <p:blipFill>
          <a:blip r:embed="rId4">
            <a:alphaModFix/>
          </a:blip>
          <a:stretch>
            <a:fillRect/>
          </a:stretch>
        </p:blipFill>
        <p:spPr>
          <a:xfrm>
            <a:off x="2707700" y="2004775"/>
            <a:ext cx="6141026" cy="11339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instanceof</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instanceof</a:t>
            </a:r>
            <a:endParaRPr/>
          </a:p>
        </p:txBody>
      </p:sp>
      <p:sp>
        <p:nvSpPr>
          <p:cNvPr id="700" name="Google Shape;700;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kasus kita ingin mengecek apakah sebuah object merupakan instance dari class tertentu atau bukan</a:t>
            </a:r>
            <a:endParaRPr/>
          </a:p>
          <a:p>
            <a:pPr indent="-311150" lvl="0" marL="457200" rtl="0" algn="l">
              <a:spcBef>
                <a:spcPts val="0"/>
              </a:spcBef>
              <a:spcAft>
                <a:spcPts val="0"/>
              </a:spcAft>
              <a:buSzPts val="1300"/>
              <a:buChar char="●"/>
            </a:pPr>
            <a:r>
              <a:rPr lang="id"/>
              <a:t>Kita tidak bisa menggunakan operator typeof, karena object dari class, jika kita gunakan operator typeof, hasilnya adalah “object”</a:t>
            </a:r>
            <a:endParaRPr/>
          </a:p>
          <a:p>
            <a:pPr indent="-311150" lvl="0" marL="457200" rtl="0" algn="l">
              <a:spcBef>
                <a:spcPts val="0"/>
              </a:spcBef>
              <a:spcAft>
                <a:spcPts val="0"/>
              </a:spcAft>
              <a:buSzPts val="1300"/>
              <a:buChar char="●"/>
            </a:pPr>
            <a:r>
              <a:rPr lang="id"/>
              <a:t>Operator instanceof akan menghasilkan boolean, true jika benar object tersebut adalah instance object nya, atau false jika bukan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instanceof</a:t>
            </a:r>
            <a:endParaRPr/>
          </a:p>
        </p:txBody>
      </p:sp>
      <p:pic>
        <p:nvPicPr>
          <p:cNvPr id="706" name="Google Shape;706;p117"/>
          <p:cNvPicPr preferRelativeResize="0"/>
          <p:nvPr/>
        </p:nvPicPr>
        <p:blipFill>
          <a:blip r:embed="rId3">
            <a:alphaModFix/>
          </a:blip>
          <a:stretch>
            <a:fillRect/>
          </a:stretch>
        </p:blipFill>
        <p:spPr>
          <a:xfrm>
            <a:off x="152400" y="2006250"/>
            <a:ext cx="3259456" cy="2984850"/>
          </a:xfrm>
          <a:prstGeom prst="rect">
            <a:avLst/>
          </a:prstGeom>
          <a:noFill/>
          <a:ln>
            <a:noFill/>
          </a:ln>
        </p:spPr>
      </p:pic>
      <p:pic>
        <p:nvPicPr>
          <p:cNvPr id="707" name="Google Shape;707;p117"/>
          <p:cNvPicPr preferRelativeResize="0"/>
          <p:nvPr/>
        </p:nvPicPr>
        <p:blipFill>
          <a:blip r:embed="rId4">
            <a:alphaModFix/>
          </a:blip>
          <a:stretch>
            <a:fillRect/>
          </a:stretch>
        </p:blipFill>
        <p:spPr>
          <a:xfrm>
            <a:off x="3574500" y="2006250"/>
            <a:ext cx="5255174" cy="15955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instanceof di Class Inheritance</a:t>
            </a:r>
            <a:endParaRPr/>
          </a:p>
        </p:txBody>
      </p:sp>
      <p:sp>
        <p:nvSpPr>
          <p:cNvPr id="713" name="Google Shape;713;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instanceof mendukung class inheritance, artinya instanceof juga bisa digunakan untuk mengecek, apakah sebuah object adalah instance dari class tertentu, atau turunan dari class tertentu?</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instanceof di Inheritance</a:t>
            </a:r>
            <a:endParaRPr/>
          </a:p>
        </p:txBody>
      </p:sp>
      <p:pic>
        <p:nvPicPr>
          <p:cNvPr id="719" name="Google Shape;719;p119"/>
          <p:cNvPicPr preferRelativeResize="0"/>
          <p:nvPr/>
        </p:nvPicPr>
        <p:blipFill>
          <a:blip r:embed="rId3">
            <a:alphaModFix/>
          </a:blip>
          <a:stretch>
            <a:fillRect/>
          </a:stretch>
        </p:blipFill>
        <p:spPr>
          <a:xfrm>
            <a:off x="152400" y="2006250"/>
            <a:ext cx="3498635" cy="2984850"/>
          </a:xfrm>
          <a:prstGeom prst="rect">
            <a:avLst/>
          </a:prstGeom>
          <a:noFill/>
          <a:ln>
            <a:noFill/>
          </a:ln>
        </p:spPr>
      </p:pic>
      <p:pic>
        <p:nvPicPr>
          <p:cNvPr id="720" name="Google Shape;720;p119"/>
          <p:cNvPicPr preferRelativeResize="0"/>
          <p:nvPr/>
        </p:nvPicPr>
        <p:blipFill>
          <a:blip r:embed="rId4">
            <a:alphaModFix/>
          </a:blip>
          <a:stretch>
            <a:fillRect/>
          </a:stretch>
        </p:blipFill>
        <p:spPr>
          <a:xfrm>
            <a:off x="3803435" y="2006250"/>
            <a:ext cx="5188165" cy="1854593"/>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a:t>
            </a:r>
            <a:r>
              <a:rPr lang="id"/>
              <a:t>Class Field</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static</a:t>
            </a:r>
            <a:endParaRPr/>
          </a:p>
        </p:txBody>
      </p:sp>
      <p:sp>
        <p:nvSpPr>
          <p:cNvPr id="731" name="Google Shape;731;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static adalah kata kunci yang bisa kita tambahkan sebelum field atau method, biasannya ketika kita membuat field atau method, maka secara otomatis field akan menjadi property di instance object, dan method akan menjadi function di prototype</a:t>
            </a:r>
            <a:endParaRPr/>
          </a:p>
          <a:p>
            <a:pPr indent="-311150" lvl="0" marL="457200" rtl="0" algn="l">
              <a:spcBef>
                <a:spcPts val="0"/>
              </a:spcBef>
              <a:spcAft>
                <a:spcPts val="0"/>
              </a:spcAft>
              <a:buSzPts val="1300"/>
              <a:buChar char="●"/>
            </a:pPr>
            <a:r>
              <a:rPr lang="id"/>
              <a:t>Jika kita tambahkan static, maka hal itu tidak terjadi</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Class Field</a:t>
            </a:r>
            <a:endParaRPr/>
          </a:p>
        </p:txBody>
      </p:sp>
      <p:sp>
        <p:nvSpPr>
          <p:cNvPr id="737" name="Google Shape;737;p1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tambahkan static dalam class field, secara otomatis field tersebut bukan lagi milik instance object, melainkan milik class nya itu sendiri</a:t>
            </a:r>
            <a:endParaRPr/>
          </a:p>
          <a:p>
            <a:pPr indent="-311150" lvl="0" marL="457200" rtl="0" algn="l">
              <a:spcBef>
                <a:spcPts val="0"/>
              </a:spcBef>
              <a:spcAft>
                <a:spcPts val="0"/>
              </a:spcAft>
              <a:buSzPts val="1300"/>
              <a:buChar char="●"/>
            </a:pPr>
            <a:r>
              <a:rPr lang="id"/>
              <a:t>Biasanya static digunakan jika kita ingin membuat utility field atau function</a:t>
            </a:r>
            <a:endParaRPr/>
          </a:p>
          <a:p>
            <a:pPr indent="-311150" lvl="0" marL="457200" rtl="0" algn="l">
              <a:spcBef>
                <a:spcPts val="0"/>
              </a:spcBef>
              <a:spcAft>
                <a:spcPts val="0"/>
              </a:spcAft>
              <a:buSzPts val="1300"/>
              <a:buChar char="●"/>
            </a:pPr>
            <a:r>
              <a:rPr lang="id"/>
              <a:t>Cara mengakses static class field pun tidak lagi lewat object, melainkan lewat class nya</a:t>
            </a:r>
            <a:endParaRPr/>
          </a:p>
          <a:p>
            <a:pPr indent="-311150" lvl="0" marL="457200" rtl="0" algn="l">
              <a:spcBef>
                <a:spcPts val="0"/>
              </a:spcBef>
              <a:spcAft>
                <a:spcPts val="0"/>
              </a:spcAft>
              <a:buSzPts val="1300"/>
              <a:buChar char="●"/>
            </a:pPr>
            <a:r>
              <a:rPr lang="id"/>
              <a:t>Static class field bisa diartikan sifatnya global, tidak peduli diakses dimana atau siapa yang mengakses, hasilnya akan sama</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Class Field</a:t>
            </a:r>
            <a:endParaRPr/>
          </a:p>
        </p:txBody>
      </p:sp>
      <p:pic>
        <p:nvPicPr>
          <p:cNvPr id="743" name="Google Shape;743;p123"/>
          <p:cNvPicPr preferRelativeResize="0"/>
          <p:nvPr/>
        </p:nvPicPr>
        <p:blipFill>
          <a:blip r:embed="rId3">
            <a:alphaModFix/>
          </a:blip>
          <a:stretch>
            <a:fillRect/>
          </a:stretch>
        </p:blipFill>
        <p:spPr>
          <a:xfrm>
            <a:off x="152400" y="2006250"/>
            <a:ext cx="8839201" cy="251555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